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797675" cy="99250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7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0687" y="1239837"/>
            <a:ext cx="5956300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76787"/>
            <a:ext cx="5438775" cy="3906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6575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7" y="9426575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79450" y="4776787"/>
            <a:ext cx="5438775" cy="39068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420687" y="1239837"/>
            <a:ext cx="5956300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1:notes"/>
          <p:cNvSpPr txBox="1"/>
          <p:nvPr>
            <p:ph idx="1" type="body"/>
          </p:nvPr>
        </p:nvSpPr>
        <p:spPr>
          <a:xfrm>
            <a:off x="679450" y="4776787"/>
            <a:ext cx="5438775" cy="39068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11:notes"/>
          <p:cNvSpPr/>
          <p:nvPr>
            <p:ph idx="2" type="sldImg"/>
          </p:nvPr>
        </p:nvSpPr>
        <p:spPr>
          <a:xfrm>
            <a:off x="420687" y="1239837"/>
            <a:ext cx="5956300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79450" y="4776787"/>
            <a:ext cx="5438775" cy="39068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420687" y="1239837"/>
            <a:ext cx="5956300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:notes"/>
          <p:cNvSpPr txBox="1"/>
          <p:nvPr>
            <p:ph idx="1" type="body"/>
          </p:nvPr>
        </p:nvSpPr>
        <p:spPr>
          <a:xfrm>
            <a:off x="679450" y="4776787"/>
            <a:ext cx="5438775" cy="39068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:notes"/>
          <p:cNvSpPr/>
          <p:nvPr>
            <p:ph idx="2" type="sldImg"/>
          </p:nvPr>
        </p:nvSpPr>
        <p:spPr>
          <a:xfrm>
            <a:off x="420687" y="1239837"/>
            <a:ext cx="5956300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:notes"/>
          <p:cNvSpPr txBox="1"/>
          <p:nvPr>
            <p:ph idx="1" type="body"/>
          </p:nvPr>
        </p:nvSpPr>
        <p:spPr>
          <a:xfrm>
            <a:off x="679450" y="4776787"/>
            <a:ext cx="5438775" cy="39068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5:notes"/>
          <p:cNvSpPr/>
          <p:nvPr>
            <p:ph idx="2" type="sldImg"/>
          </p:nvPr>
        </p:nvSpPr>
        <p:spPr>
          <a:xfrm>
            <a:off x="420687" y="1239837"/>
            <a:ext cx="5956300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:notes"/>
          <p:cNvSpPr txBox="1"/>
          <p:nvPr>
            <p:ph idx="1" type="body"/>
          </p:nvPr>
        </p:nvSpPr>
        <p:spPr>
          <a:xfrm>
            <a:off x="679450" y="4776787"/>
            <a:ext cx="5438775" cy="39068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6:notes"/>
          <p:cNvSpPr/>
          <p:nvPr>
            <p:ph idx="2" type="sldImg"/>
          </p:nvPr>
        </p:nvSpPr>
        <p:spPr>
          <a:xfrm>
            <a:off x="420687" y="1239837"/>
            <a:ext cx="5956300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:notes"/>
          <p:cNvSpPr txBox="1"/>
          <p:nvPr>
            <p:ph idx="1" type="body"/>
          </p:nvPr>
        </p:nvSpPr>
        <p:spPr>
          <a:xfrm>
            <a:off x="679450" y="4776787"/>
            <a:ext cx="5438775" cy="39068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7:notes"/>
          <p:cNvSpPr/>
          <p:nvPr>
            <p:ph idx="2" type="sldImg"/>
          </p:nvPr>
        </p:nvSpPr>
        <p:spPr>
          <a:xfrm>
            <a:off x="420687" y="1239837"/>
            <a:ext cx="5956300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8:notes"/>
          <p:cNvSpPr txBox="1"/>
          <p:nvPr>
            <p:ph idx="1" type="body"/>
          </p:nvPr>
        </p:nvSpPr>
        <p:spPr>
          <a:xfrm>
            <a:off x="679450" y="4776787"/>
            <a:ext cx="5438775" cy="39068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8:notes"/>
          <p:cNvSpPr/>
          <p:nvPr>
            <p:ph idx="2" type="sldImg"/>
          </p:nvPr>
        </p:nvSpPr>
        <p:spPr>
          <a:xfrm>
            <a:off x="420687" y="1239837"/>
            <a:ext cx="5956300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9:notes"/>
          <p:cNvSpPr txBox="1"/>
          <p:nvPr>
            <p:ph idx="1" type="body"/>
          </p:nvPr>
        </p:nvSpPr>
        <p:spPr>
          <a:xfrm>
            <a:off x="679450" y="4776787"/>
            <a:ext cx="5438775" cy="39068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9:notes"/>
          <p:cNvSpPr/>
          <p:nvPr>
            <p:ph idx="2" type="sldImg"/>
          </p:nvPr>
        </p:nvSpPr>
        <p:spPr>
          <a:xfrm>
            <a:off x="420687" y="1239837"/>
            <a:ext cx="5956300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0:notes"/>
          <p:cNvSpPr txBox="1"/>
          <p:nvPr>
            <p:ph idx="1" type="body"/>
          </p:nvPr>
        </p:nvSpPr>
        <p:spPr>
          <a:xfrm>
            <a:off x="679450" y="4776787"/>
            <a:ext cx="5438775" cy="39068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10:notes"/>
          <p:cNvSpPr/>
          <p:nvPr>
            <p:ph idx="2" type="sldImg"/>
          </p:nvPr>
        </p:nvSpPr>
        <p:spPr>
          <a:xfrm>
            <a:off x="420687" y="1239837"/>
            <a:ext cx="5956300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1.png"/><Relationship Id="rId6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24.png"/><Relationship Id="rId6" Type="http://schemas.openxmlformats.org/officeDocument/2006/relationships/image" Target="../media/image20.jpg"/><Relationship Id="rId7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179387" y="6438900"/>
            <a:ext cx="2840037" cy="346075"/>
          </a:xfrm>
          <a:prstGeom prst="rect">
            <a:avLst/>
          </a:pr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13"/>
          <p:cNvGrpSpPr/>
          <p:nvPr/>
        </p:nvGrpSpPr>
        <p:grpSpPr>
          <a:xfrm>
            <a:off x="150812" y="6070600"/>
            <a:ext cx="2792412" cy="368300"/>
            <a:chOff x="1121790" y="4704549"/>
            <a:chExt cx="2791306" cy="369332"/>
          </a:xfrm>
        </p:grpSpPr>
        <p:grpSp>
          <p:nvGrpSpPr>
            <p:cNvPr id="90" name="Google Shape;90;p13"/>
            <p:cNvGrpSpPr/>
            <p:nvPr/>
          </p:nvGrpSpPr>
          <p:grpSpPr>
            <a:xfrm>
              <a:off x="1208904" y="4704549"/>
              <a:ext cx="2704192" cy="369332"/>
              <a:chOff x="1208904" y="4547972"/>
              <a:chExt cx="2704192" cy="369332"/>
            </a:xfrm>
          </p:grpSpPr>
          <p:pic>
            <p:nvPicPr>
              <p:cNvPr id="91" name="Google Shape;91;p13"/>
              <p:cNvPicPr preferRelativeResize="0"/>
              <p:nvPr/>
            </p:nvPicPr>
            <p:blipFill rotWithShape="1">
              <a:blip r:embed="rId4">
                <a:alphaModFix/>
              </a:blip>
              <a:srcRect b="23362" l="22462" r="23603" t="22702"/>
              <a:stretch/>
            </p:blipFill>
            <p:spPr>
              <a:xfrm>
                <a:off x="1208904" y="4604951"/>
                <a:ext cx="255374" cy="255374"/>
              </a:xfrm>
              <a:prstGeom prst="ellipse">
                <a:avLst/>
              </a:prstGeom>
              <a:noFill/>
              <a:ln>
                <a:noFill/>
              </a:ln>
            </p:spPr>
          </p:pic>
          <p:sp>
            <p:nvSpPr>
              <p:cNvPr id="92" name="Google Shape;92;p13"/>
              <p:cNvSpPr txBox="1"/>
              <p:nvPr/>
            </p:nvSpPr>
            <p:spPr>
              <a:xfrm>
                <a:off x="1431326" y="4547972"/>
                <a:ext cx="248177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"/>
                  <a:buNone/>
                </a:pPr>
                <a:r>
                  <a:rPr b="0" i="0" lang="en-US" sz="9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Министерство экономического развития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"/>
                  <a:buNone/>
                </a:pPr>
                <a:r>
                  <a:rPr b="0" i="0" lang="en-US" sz="9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Приднестровской Молдавской Республики</a:t>
                </a:r>
                <a:endParaRPr/>
              </a:p>
            </p:txBody>
          </p:sp>
        </p:grpSp>
        <p:sp>
          <p:nvSpPr>
            <p:cNvPr id="93" name="Google Shape;93;p13"/>
            <p:cNvSpPr txBox="1"/>
            <p:nvPr/>
          </p:nvSpPr>
          <p:spPr>
            <a:xfrm>
              <a:off x="1121790" y="4704549"/>
              <a:ext cx="2757982" cy="369332"/>
            </a:xfrm>
            <a:prstGeom prst="rect">
              <a:avLst/>
            </a:prstGeom>
            <a:solidFill>
              <a:schemeClr val="lt1">
                <a:alpha val="6078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13"/>
          <p:cNvSpPr txBox="1"/>
          <p:nvPr/>
        </p:nvSpPr>
        <p:spPr>
          <a:xfrm>
            <a:off x="0" y="0"/>
            <a:ext cx="9193212" cy="6858000"/>
          </a:xfrm>
          <a:prstGeom prst="rect">
            <a:avLst/>
          </a:prstGeom>
          <a:solidFill>
            <a:srgbClr val="9CACBF">
              <a:alpha val="1960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571500" y="2162175"/>
            <a:ext cx="7423150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b="1" i="0" lang="en-US" sz="36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Введение РМ таможенных пошлин: текущий ущерб, риски и угрозы 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9193212" y="0"/>
            <a:ext cx="2998787" cy="6858000"/>
          </a:xfrm>
          <a:prstGeom prst="rect">
            <a:avLst/>
          </a:prstGeom>
          <a:solidFill>
            <a:srgbClr val="9CAC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2"/>
          <p:cNvSpPr txBox="1"/>
          <p:nvPr/>
        </p:nvSpPr>
        <p:spPr>
          <a:xfrm flipH="1">
            <a:off x="8229600" y="0"/>
            <a:ext cx="3962400" cy="6858000"/>
          </a:xfrm>
          <a:prstGeom prst="rect">
            <a:avLst/>
          </a:prstGeom>
          <a:solidFill>
            <a:srgbClr val="7EA2B9">
              <a:alpha val="1960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22"/>
          <p:cNvSpPr txBox="1"/>
          <p:nvPr/>
        </p:nvSpPr>
        <p:spPr>
          <a:xfrm>
            <a:off x="8391525" y="582612"/>
            <a:ext cx="814387" cy="306387"/>
          </a:xfrm>
          <a:prstGeom prst="rect">
            <a:avLst/>
          </a:prstGeom>
          <a:solidFill>
            <a:srgbClr val="E5ECF1"/>
          </a:solidFill>
          <a:ln>
            <a:noFill/>
          </a:ln>
          <a:effectLst>
            <a:outerShdw blurRad="63500" sx="102000" sy="102000">
              <a:srgbClr val="7EA2B9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ИТОГИ</a:t>
            </a:r>
            <a:endParaRPr/>
          </a:p>
        </p:txBody>
      </p:sp>
      <p:pic>
        <p:nvPicPr>
          <p:cNvPr id="704" name="Google Shape;70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6287" y="1463675"/>
            <a:ext cx="3629025" cy="50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22"/>
          <p:cNvSpPr txBox="1"/>
          <p:nvPr/>
        </p:nvSpPr>
        <p:spPr>
          <a:xfrm>
            <a:off x="8391525" y="1457325"/>
            <a:ext cx="3633787" cy="5084762"/>
          </a:xfrm>
          <a:prstGeom prst="rect">
            <a:avLst/>
          </a:prstGeom>
          <a:gradFill>
            <a:gsLst>
              <a:gs pos="0">
                <a:srgbClr val="F6F8FC"/>
              </a:gs>
              <a:gs pos="69999">
                <a:srgbClr val="929395"/>
              </a:gs>
              <a:gs pos="100000">
                <a:srgbClr val="92939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6" name="Google Shape;70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5800" y="2593975"/>
            <a:ext cx="3810000" cy="1795462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sp>
        <p:nvSpPr>
          <p:cNvPr id="707" name="Google Shape;707;p22"/>
          <p:cNvSpPr txBox="1"/>
          <p:nvPr/>
        </p:nvSpPr>
        <p:spPr>
          <a:xfrm>
            <a:off x="179387" y="6438900"/>
            <a:ext cx="2840037" cy="346075"/>
          </a:xfrm>
          <a:prstGeom prst="rect">
            <a:avLst/>
          </a:prstGeom>
          <a:blipFill rotWithShape="1">
            <a:blip r:embed="rId5">
              <a:alphaModFix amt="3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8" name="Google Shape;708;p22"/>
          <p:cNvGrpSpPr/>
          <p:nvPr/>
        </p:nvGrpSpPr>
        <p:grpSpPr>
          <a:xfrm>
            <a:off x="150812" y="6070600"/>
            <a:ext cx="2792412" cy="368300"/>
            <a:chOff x="1121790" y="4704549"/>
            <a:chExt cx="2791306" cy="369332"/>
          </a:xfrm>
        </p:grpSpPr>
        <p:grpSp>
          <p:nvGrpSpPr>
            <p:cNvPr id="709" name="Google Shape;709;p22"/>
            <p:cNvGrpSpPr/>
            <p:nvPr/>
          </p:nvGrpSpPr>
          <p:grpSpPr>
            <a:xfrm>
              <a:off x="1208904" y="4704549"/>
              <a:ext cx="2704192" cy="369332"/>
              <a:chOff x="1208904" y="4547972"/>
              <a:chExt cx="2704192" cy="369332"/>
            </a:xfrm>
          </p:grpSpPr>
          <p:pic>
            <p:nvPicPr>
              <p:cNvPr id="710" name="Google Shape;710;p22"/>
              <p:cNvPicPr preferRelativeResize="0"/>
              <p:nvPr/>
            </p:nvPicPr>
            <p:blipFill rotWithShape="1">
              <a:blip r:embed="rId6">
                <a:alphaModFix/>
              </a:blip>
              <a:srcRect b="23362" l="22462" r="23603" t="22702"/>
              <a:stretch/>
            </p:blipFill>
            <p:spPr>
              <a:xfrm>
                <a:off x="1208904" y="4604951"/>
                <a:ext cx="255374" cy="255374"/>
              </a:xfrm>
              <a:prstGeom prst="ellipse">
                <a:avLst/>
              </a:prstGeom>
              <a:noFill/>
              <a:ln>
                <a:noFill/>
              </a:ln>
            </p:spPr>
          </p:pic>
          <p:sp>
            <p:nvSpPr>
              <p:cNvPr id="711" name="Google Shape;711;p22"/>
              <p:cNvSpPr txBox="1"/>
              <p:nvPr/>
            </p:nvSpPr>
            <p:spPr>
              <a:xfrm>
                <a:off x="1431326" y="4547972"/>
                <a:ext cx="248177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"/>
                  <a:buNone/>
                </a:pPr>
                <a:r>
                  <a:rPr b="0" i="0" lang="en-US" sz="9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Министерство экономического развития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"/>
                  <a:buNone/>
                </a:pPr>
                <a:r>
                  <a:rPr b="0" i="0" lang="en-US" sz="9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Приднестровской Молдавской Республики</a:t>
                </a:r>
                <a:endParaRPr/>
              </a:p>
            </p:txBody>
          </p:sp>
        </p:grpSp>
        <p:sp>
          <p:nvSpPr>
            <p:cNvPr id="712" name="Google Shape;712;p22"/>
            <p:cNvSpPr txBox="1"/>
            <p:nvPr/>
          </p:nvSpPr>
          <p:spPr>
            <a:xfrm>
              <a:off x="1121790" y="4704549"/>
              <a:ext cx="2757982" cy="369332"/>
            </a:xfrm>
            <a:prstGeom prst="rect">
              <a:avLst/>
            </a:prstGeom>
            <a:solidFill>
              <a:schemeClr val="lt1">
                <a:alpha val="6078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3" name="Google Shape;713;p22"/>
          <p:cNvGrpSpPr/>
          <p:nvPr/>
        </p:nvGrpSpPr>
        <p:grpSpPr>
          <a:xfrm>
            <a:off x="339725" y="4783137"/>
            <a:ext cx="7596187" cy="981075"/>
            <a:chOff x="237961" y="211054"/>
            <a:chExt cx="7594824" cy="981183"/>
          </a:xfrm>
        </p:grpSpPr>
        <p:grpSp>
          <p:nvGrpSpPr>
            <p:cNvPr id="714" name="Google Shape;714;p22"/>
            <p:cNvGrpSpPr/>
            <p:nvPr/>
          </p:nvGrpSpPr>
          <p:grpSpPr>
            <a:xfrm>
              <a:off x="237961" y="211054"/>
              <a:ext cx="7594824" cy="981183"/>
              <a:chOff x="4165600" y="1678036"/>
              <a:chExt cx="1862269" cy="1862268"/>
            </a:xfrm>
          </p:grpSpPr>
          <p:sp>
            <p:nvSpPr>
              <p:cNvPr id="715" name="Google Shape;715;p22"/>
              <p:cNvSpPr/>
              <p:nvPr/>
            </p:nvSpPr>
            <p:spPr>
              <a:xfrm>
                <a:off x="4165600" y="1678036"/>
                <a:ext cx="1862269" cy="186226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22"/>
              <p:cNvSpPr txBox="1"/>
              <p:nvPr/>
            </p:nvSpPr>
            <p:spPr>
              <a:xfrm>
                <a:off x="4179611" y="1798571"/>
                <a:ext cx="1833080" cy="1533809"/>
              </a:xfrm>
              <a:prstGeom prst="rect">
                <a:avLst/>
              </a:prstGeom>
              <a:solidFill>
                <a:srgbClr val="DCE6E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17" name="Google Shape;717;p22"/>
            <p:cNvSpPr txBox="1"/>
            <p:nvPr/>
          </p:nvSpPr>
          <p:spPr>
            <a:xfrm>
              <a:off x="339469" y="347702"/>
              <a:ext cx="7391809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mbria"/>
                <a:buNone/>
              </a:pPr>
              <a: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УХУДШЕНИЕ СОЦИАЛЬНО-ЭКОНОМИЧЕСКОЙ СИТУАЦИИ В ПРИДНЕСТРОВЬЕ ИЗ-ЗА ДАВЛЕНИЯ РМ НЕ МОЖЕТ ИГНОРИРОВАТЬСЯ НИ РУКОВОДСТВОМ ПРИДНЕСТРОВЬЯ, НИ МЕЖДУНАРОДНЫМИ УЧАСТНИКАМИ, ВВИДУ ЧЕГО ПРИДНЕСТРОВЬЕ БУДЕТ ВЫНУЖДЕНО ОБРАЩАТЬСЯ ЗА ДОПОЛНИТЕЛЬНОЙ ПОДДЕРЖКОЙ К ПАРТНЁРАМ</a:t>
              </a:r>
              <a:endParaRPr/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mbria"/>
                <a:buNone/>
              </a:pPr>
              <a: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 УСИЛИВАТЬ ВНЕШНИЙ ФАКТОР</a:t>
              </a:r>
              <a:endParaRPr/>
            </a:p>
          </p:txBody>
        </p:sp>
      </p:grpSp>
      <p:grpSp>
        <p:nvGrpSpPr>
          <p:cNvPr id="718" name="Google Shape;718;p22"/>
          <p:cNvGrpSpPr/>
          <p:nvPr/>
        </p:nvGrpSpPr>
        <p:grpSpPr>
          <a:xfrm>
            <a:off x="339725" y="3743325"/>
            <a:ext cx="7596187" cy="981075"/>
            <a:chOff x="237961" y="211054"/>
            <a:chExt cx="7594824" cy="981183"/>
          </a:xfrm>
        </p:grpSpPr>
        <p:grpSp>
          <p:nvGrpSpPr>
            <p:cNvPr id="719" name="Google Shape;719;p22"/>
            <p:cNvGrpSpPr/>
            <p:nvPr/>
          </p:nvGrpSpPr>
          <p:grpSpPr>
            <a:xfrm>
              <a:off x="237961" y="211054"/>
              <a:ext cx="7594824" cy="981183"/>
              <a:chOff x="4165600" y="1678036"/>
              <a:chExt cx="1862269" cy="1862268"/>
            </a:xfrm>
          </p:grpSpPr>
          <p:sp>
            <p:nvSpPr>
              <p:cNvPr id="720" name="Google Shape;720;p22"/>
              <p:cNvSpPr/>
              <p:nvPr/>
            </p:nvSpPr>
            <p:spPr>
              <a:xfrm>
                <a:off x="4165600" y="1678036"/>
                <a:ext cx="1862269" cy="186226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22"/>
              <p:cNvSpPr txBox="1"/>
              <p:nvPr/>
            </p:nvSpPr>
            <p:spPr>
              <a:xfrm>
                <a:off x="4179611" y="1798571"/>
                <a:ext cx="1833080" cy="1533811"/>
              </a:xfrm>
              <a:prstGeom prst="rect">
                <a:avLst/>
              </a:prstGeom>
              <a:solidFill>
                <a:srgbClr val="EBEE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2" name="Google Shape;722;p22"/>
            <p:cNvSpPr txBox="1"/>
            <p:nvPr/>
          </p:nvSpPr>
          <p:spPr>
            <a:xfrm>
              <a:off x="339469" y="347702"/>
              <a:ext cx="739180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mbria"/>
                <a:buNone/>
              </a:pPr>
              <a: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ОДНОСТОРОННИЕ МЕРЫ СЕРЬЕЗНО ДЕСТАБИЛИЗИРУЮТ СИТУАЦИЮ И СНИЖАЮТ ПРОГНОЗИРУЕМОСТЬ ДАЛЬНЕЙШЕГО РАЗВИТИЯ СОБЫТИЙ В ОТНОШЕНИЯХ СТОРОН И ПЕРЕГОВОРНОМ ПРОЦЕССЕ</a:t>
              </a:r>
              <a:endParaRPr/>
            </a:p>
          </p:txBody>
        </p:sp>
      </p:grpSp>
      <p:grpSp>
        <p:nvGrpSpPr>
          <p:cNvPr id="723" name="Google Shape;723;p22"/>
          <p:cNvGrpSpPr/>
          <p:nvPr/>
        </p:nvGrpSpPr>
        <p:grpSpPr>
          <a:xfrm>
            <a:off x="339725" y="2703512"/>
            <a:ext cx="7596187" cy="981075"/>
            <a:chOff x="237961" y="211054"/>
            <a:chExt cx="7594824" cy="981183"/>
          </a:xfrm>
        </p:grpSpPr>
        <p:grpSp>
          <p:nvGrpSpPr>
            <p:cNvPr id="724" name="Google Shape;724;p22"/>
            <p:cNvGrpSpPr/>
            <p:nvPr/>
          </p:nvGrpSpPr>
          <p:grpSpPr>
            <a:xfrm>
              <a:off x="237961" y="211054"/>
              <a:ext cx="7594824" cy="981183"/>
              <a:chOff x="4165600" y="1678036"/>
              <a:chExt cx="1862269" cy="1862268"/>
            </a:xfrm>
          </p:grpSpPr>
          <p:sp>
            <p:nvSpPr>
              <p:cNvPr id="725" name="Google Shape;725;p22"/>
              <p:cNvSpPr/>
              <p:nvPr/>
            </p:nvSpPr>
            <p:spPr>
              <a:xfrm>
                <a:off x="4165600" y="1678036"/>
                <a:ext cx="1862269" cy="186226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22"/>
              <p:cNvSpPr txBox="1"/>
              <p:nvPr/>
            </p:nvSpPr>
            <p:spPr>
              <a:xfrm>
                <a:off x="4179611" y="1798571"/>
                <a:ext cx="1833080" cy="1533809"/>
              </a:xfrm>
              <a:prstGeom prst="rect">
                <a:avLst/>
              </a:prstGeom>
              <a:solidFill>
                <a:srgbClr val="DCE6E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7" name="Google Shape;727;p22"/>
            <p:cNvSpPr txBox="1"/>
            <p:nvPr/>
          </p:nvSpPr>
          <p:spPr>
            <a:xfrm>
              <a:off x="339469" y="347702"/>
              <a:ext cx="739180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mbria"/>
                <a:buNone/>
              </a:pPr>
              <a: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ТАКИЕ СЦЕНАРИИ НЕ ВЕДУТ К РЕАЛИЗАЦИИ ЗАМЫСЛА РМ ОБ ЭКОНОМИЧЕСКОЙ ИНТЕГРАЦИИ, А РАЗРУШАЮТ ЭКОНОМИЧЕСКИЕ СВЯЗИ МЕЖДУ СТОРОНАМИ</a:t>
              </a:r>
              <a:endParaRPr/>
            </a:p>
          </p:txBody>
        </p:sp>
      </p:grpSp>
      <p:grpSp>
        <p:nvGrpSpPr>
          <p:cNvPr id="728" name="Google Shape;728;p22"/>
          <p:cNvGrpSpPr/>
          <p:nvPr/>
        </p:nvGrpSpPr>
        <p:grpSpPr>
          <a:xfrm>
            <a:off x="339725" y="1663700"/>
            <a:ext cx="7596187" cy="981075"/>
            <a:chOff x="237961" y="211054"/>
            <a:chExt cx="7594824" cy="981183"/>
          </a:xfrm>
        </p:grpSpPr>
        <p:grpSp>
          <p:nvGrpSpPr>
            <p:cNvPr id="729" name="Google Shape;729;p22"/>
            <p:cNvGrpSpPr/>
            <p:nvPr/>
          </p:nvGrpSpPr>
          <p:grpSpPr>
            <a:xfrm>
              <a:off x="237961" y="211054"/>
              <a:ext cx="7594824" cy="981183"/>
              <a:chOff x="4165600" y="1678036"/>
              <a:chExt cx="1862269" cy="1862268"/>
            </a:xfrm>
          </p:grpSpPr>
          <p:sp>
            <p:nvSpPr>
              <p:cNvPr id="730" name="Google Shape;730;p22"/>
              <p:cNvSpPr/>
              <p:nvPr/>
            </p:nvSpPr>
            <p:spPr>
              <a:xfrm>
                <a:off x="4165600" y="1678036"/>
                <a:ext cx="1862269" cy="186226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22"/>
              <p:cNvSpPr txBox="1"/>
              <p:nvPr/>
            </p:nvSpPr>
            <p:spPr>
              <a:xfrm>
                <a:off x="4179611" y="1798571"/>
                <a:ext cx="1833080" cy="1533811"/>
              </a:xfrm>
              <a:prstGeom prst="rect">
                <a:avLst/>
              </a:prstGeom>
              <a:solidFill>
                <a:srgbClr val="EBEE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32" name="Google Shape;732;p22"/>
            <p:cNvSpPr txBox="1"/>
            <p:nvPr/>
          </p:nvSpPr>
          <p:spPr>
            <a:xfrm>
              <a:off x="339469" y="347702"/>
              <a:ext cx="739180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mbria"/>
                <a:buNone/>
              </a:pPr>
              <a: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ДАЖЕ ЕСЛИ ОСНОВНОЙ ЦЕЛЬЮ РМ БЫЛА ФИНАНСОВАЯ СОСТАВЛЯЮЩАЯ, ТО ОСНОВНЫЕ НЕГАТИВНЫЕ ПОСЛЕДСТВИЯ СВОДЯТСЯ К СЕРЬЕЗНОМУ СНИЖЕНИЮ ЭКОНОМИЧЕСКОЙ АКТИВНОСТИ В ЦЕЛОМ</a:t>
              </a:r>
              <a:endParaRPr/>
            </a:p>
          </p:txBody>
        </p:sp>
      </p:grpSp>
      <p:grpSp>
        <p:nvGrpSpPr>
          <p:cNvPr id="733" name="Google Shape;733;p22"/>
          <p:cNvGrpSpPr/>
          <p:nvPr/>
        </p:nvGrpSpPr>
        <p:grpSpPr>
          <a:xfrm>
            <a:off x="339725" y="623887"/>
            <a:ext cx="7596187" cy="981075"/>
            <a:chOff x="237961" y="211054"/>
            <a:chExt cx="7594824" cy="981183"/>
          </a:xfrm>
        </p:grpSpPr>
        <p:grpSp>
          <p:nvGrpSpPr>
            <p:cNvPr id="734" name="Google Shape;734;p22"/>
            <p:cNvGrpSpPr/>
            <p:nvPr/>
          </p:nvGrpSpPr>
          <p:grpSpPr>
            <a:xfrm>
              <a:off x="237961" y="211054"/>
              <a:ext cx="7594824" cy="981183"/>
              <a:chOff x="4165600" y="1678036"/>
              <a:chExt cx="1862269" cy="1862268"/>
            </a:xfrm>
          </p:grpSpPr>
          <p:sp>
            <p:nvSpPr>
              <p:cNvPr id="735" name="Google Shape;735;p22"/>
              <p:cNvSpPr/>
              <p:nvPr/>
            </p:nvSpPr>
            <p:spPr>
              <a:xfrm>
                <a:off x="4165600" y="1678036"/>
                <a:ext cx="1862269" cy="186226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22"/>
              <p:cNvSpPr txBox="1"/>
              <p:nvPr/>
            </p:nvSpPr>
            <p:spPr>
              <a:xfrm>
                <a:off x="4179611" y="1798571"/>
                <a:ext cx="1833080" cy="1533809"/>
              </a:xfrm>
              <a:prstGeom prst="rect">
                <a:avLst/>
              </a:prstGeom>
              <a:solidFill>
                <a:srgbClr val="DCE6E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37" name="Google Shape;737;p22"/>
            <p:cNvSpPr txBox="1"/>
            <p:nvPr/>
          </p:nvSpPr>
          <p:spPr>
            <a:xfrm>
              <a:off x="339469" y="347702"/>
              <a:ext cx="7391809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mbria"/>
                <a:buNone/>
              </a:pPr>
              <a: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ДЕЙСТВИЯ РМ НОСЯТ ВОЛЮНТАРИСТСКИЙ ХАРАКТЕР И ПРОТИВОРЕЧАТ ВСЕЙ ЛОГИКЕ ТОРГОВО-ЭКОНОМИЧЕСКОГО СОТРУДНИЧЕСТВА МЕЖДУ ВСЕМИ ЗАИНТЕРЕСОВАННЫМИ УЧАСТНИКАМИ НА ПРОТЯЖЕНИИ ДЕСЯТИЛЕТИЙ</a:t>
              </a:r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/>
        </p:nvSpPr>
        <p:spPr>
          <a:xfrm>
            <a:off x="179387" y="6438900"/>
            <a:ext cx="2840037" cy="346075"/>
          </a:xfrm>
          <a:prstGeom prst="rect">
            <a:avLst/>
          </a:pr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p14"/>
          <p:cNvGrpSpPr/>
          <p:nvPr/>
        </p:nvGrpSpPr>
        <p:grpSpPr>
          <a:xfrm>
            <a:off x="150812" y="6070600"/>
            <a:ext cx="2792412" cy="368300"/>
            <a:chOff x="1121790" y="4704549"/>
            <a:chExt cx="2791306" cy="369332"/>
          </a:xfrm>
        </p:grpSpPr>
        <p:grpSp>
          <p:nvGrpSpPr>
            <p:cNvPr id="103" name="Google Shape;103;p14"/>
            <p:cNvGrpSpPr/>
            <p:nvPr/>
          </p:nvGrpSpPr>
          <p:grpSpPr>
            <a:xfrm>
              <a:off x="1208904" y="4704549"/>
              <a:ext cx="2704192" cy="369332"/>
              <a:chOff x="1208904" y="4547972"/>
              <a:chExt cx="2704192" cy="369332"/>
            </a:xfrm>
          </p:grpSpPr>
          <p:pic>
            <p:nvPicPr>
              <p:cNvPr id="104" name="Google Shape;104;p14"/>
              <p:cNvPicPr preferRelativeResize="0"/>
              <p:nvPr/>
            </p:nvPicPr>
            <p:blipFill rotWithShape="1">
              <a:blip r:embed="rId4">
                <a:alphaModFix/>
              </a:blip>
              <a:srcRect b="23362" l="22462" r="23603" t="22702"/>
              <a:stretch/>
            </p:blipFill>
            <p:spPr>
              <a:xfrm>
                <a:off x="1208904" y="4604951"/>
                <a:ext cx="255374" cy="255374"/>
              </a:xfrm>
              <a:prstGeom prst="ellipse">
                <a:avLst/>
              </a:prstGeom>
              <a:noFill/>
              <a:ln>
                <a:noFill/>
              </a:ln>
            </p:spPr>
          </p:pic>
          <p:sp>
            <p:nvSpPr>
              <p:cNvPr id="105" name="Google Shape;105;p14"/>
              <p:cNvSpPr txBox="1"/>
              <p:nvPr/>
            </p:nvSpPr>
            <p:spPr>
              <a:xfrm>
                <a:off x="1431326" y="4547972"/>
                <a:ext cx="248177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"/>
                  <a:buNone/>
                </a:pPr>
                <a:r>
                  <a:rPr b="0" i="0" lang="en-US" sz="9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Министерство экономического развития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"/>
                  <a:buNone/>
                </a:pPr>
                <a:r>
                  <a:rPr b="0" i="0" lang="en-US" sz="9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Приднестровской Молдавской Республики</a:t>
                </a:r>
                <a:endParaRPr/>
              </a:p>
            </p:txBody>
          </p:sp>
        </p:grpSp>
        <p:sp>
          <p:nvSpPr>
            <p:cNvPr id="106" name="Google Shape;106;p14"/>
            <p:cNvSpPr txBox="1"/>
            <p:nvPr/>
          </p:nvSpPr>
          <p:spPr>
            <a:xfrm>
              <a:off x="1121790" y="4704549"/>
              <a:ext cx="2757982" cy="369332"/>
            </a:xfrm>
            <a:prstGeom prst="rect">
              <a:avLst/>
            </a:prstGeom>
            <a:solidFill>
              <a:schemeClr val="lt1">
                <a:alpha val="6078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14"/>
          <p:cNvSpPr txBox="1"/>
          <p:nvPr/>
        </p:nvSpPr>
        <p:spPr>
          <a:xfrm>
            <a:off x="0" y="0"/>
            <a:ext cx="8734425" cy="6858000"/>
          </a:xfrm>
          <a:prstGeom prst="rect">
            <a:avLst/>
          </a:prstGeom>
          <a:solidFill>
            <a:srgbClr val="9CACBF">
              <a:alpha val="1960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/>
          <p:nvPr/>
        </p:nvSpPr>
        <p:spPr>
          <a:xfrm rot="5400000">
            <a:off x="1249362" y="3308350"/>
            <a:ext cx="77787" cy="2519362"/>
          </a:xfrm>
          <a:custGeom>
            <a:rect b="b" l="l" r="r" t="t"/>
            <a:pathLst>
              <a:path extrusionOk="0" h="336" w="1250">
                <a:moveTo>
                  <a:pt x="1250" y="303"/>
                </a:moveTo>
                <a:cubicBezTo>
                  <a:pt x="1250" y="321"/>
                  <a:pt x="1235" y="336"/>
                  <a:pt x="1217" y="336"/>
                </a:cubicBezTo>
                <a:cubicBezTo>
                  <a:pt x="33" y="336"/>
                  <a:pt x="33" y="336"/>
                  <a:pt x="33" y="336"/>
                </a:cubicBezTo>
                <a:cubicBezTo>
                  <a:pt x="14" y="336"/>
                  <a:pt x="0" y="321"/>
                  <a:pt x="0" y="30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4"/>
                  <a:pt x="14" y="0"/>
                  <a:pt x="33" y="0"/>
                </a:cubicBezTo>
                <a:cubicBezTo>
                  <a:pt x="1217" y="0"/>
                  <a:pt x="1217" y="0"/>
                  <a:pt x="1217" y="0"/>
                </a:cubicBezTo>
                <a:cubicBezTo>
                  <a:pt x="1235" y="0"/>
                  <a:pt x="1250" y="14"/>
                  <a:pt x="1250" y="33"/>
                </a:cubicBezTo>
                <a:lnTo>
                  <a:pt x="1250" y="30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3500" dir="5400000" dist="38100">
              <a:srgbClr val="D8DADD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" name="Google Shape;109;p14"/>
          <p:cNvGrpSpPr/>
          <p:nvPr/>
        </p:nvGrpSpPr>
        <p:grpSpPr>
          <a:xfrm>
            <a:off x="8734425" y="769937"/>
            <a:ext cx="3457575" cy="523875"/>
            <a:chOff x="8229600" y="769938"/>
            <a:chExt cx="3457575" cy="523875"/>
          </a:xfrm>
        </p:grpSpPr>
        <p:sp>
          <p:nvSpPr>
            <p:cNvPr id="110" name="Google Shape;110;p14"/>
            <p:cNvSpPr txBox="1"/>
            <p:nvPr/>
          </p:nvSpPr>
          <p:spPr>
            <a:xfrm>
              <a:off x="8453945" y="770265"/>
              <a:ext cx="3233230" cy="523220"/>
            </a:xfrm>
            <a:prstGeom prst="rect">
              <a:avLst/>
            </a:prstGeom>
            <a:solidFill>
              <a:srgbClr val="9CACBF">
                <a:alpha val="19607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mbria"/>
                <a:buNone/>
              </a:pPr>
              <a:r>
                <a:rPr b="1" i="0" lang="en-US" sz="14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 экономических потерях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mbria"/>
                <a:buNone/>
              </a:pPr>
              <a:r>
                <a:rPr b="1" i="0" lang="en-US" sz="14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2023 году</a:t>
              </a:r>
              <a:endParaRPr/>
            </a:p>
          </p:txBody>
        </p:sp>
        <p:sp>
          <p:nvSpPr>
            <p:cNvPr id="111" name="Google Shape;111;p14"/>
            <p:cNvSpPr txBox="1"/>
            <p:nvPr/>
          </p:nvSpPr>
          <p:spPr>
            <a:xfrm>
              <a:off x="8229600" y="769938"/>
              <a:ext cx="231775" cy="523875"/>
            </a:xfrm>
            <a:prstGeom prst="rect">
              <a:avLst/>
            </a:prstGeom>
            <a:solidFill>
              <a:srgbClr val="9CAC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4"/>
          <p:cNvSpPr txBox="1"/>
          <p:nvPr/>
        </p:nvSpPr>
        <p:spPr>
          <a:xfrm>
            <a:off x="0" y="515937"/>
            <a:ext cx="8712200" cy="18081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" name="Google Shape;113;p14"/>
          <p:cNvGrpSpPr/>
          <p:nvPr/>
        </p:nvGrpSpPr>
        <p:grpSpPr>
          <a:xfrm>
            <a:off x="5383212" y="1423987"/>
            <a:ext cx="2144712" cy="720725"/>
            <a:chOff x="2587272" y="2002962"/>
            <a:chExt cx="2144535" cy="721188"/>
          </a:xfrm>
        </p:grpSpPr>
        <p:sp>
          <p:nvSpPr>
            <p:cNvPr id="114" name="Google Shape;114;p14"/>
            <p:cNvSpPr/>
            <p:nvPr/>
          </p:nvSpPr>
          <p:spPr>
            <a:xfrm>
              <a:off x="2596796" y="2136398"/>
              <a:ext cx="2003260" cy="587752"/>
            </a:xfrm>
            <a:prstGeom prst="roundRect">
              <a:avLst>
                <a:gd fmla="val 3948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63500" sx="102000" sy="102000">
                <a:srgbClr val="9CACBF">
                  <a:alpha val="3960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4"/>
            <p:cNvSpPr txBox="1"/>
            <p:nvPr/>
          </p:nvSpPr>
          <p:spPr>
            <a:xfrm>
              <a:off x="2587272" y="2289282"/>
              <a:ext cx="17027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mbria"/>
                <a:buNone/>
              </a:pPr>
              <a: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ЭЛЕКТРОТЕХНИЧЕСКАЯ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mbria"/>
                <a:buNone/>
              </a:pPr>
              <a: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ПРОМЫШЛЕННОСТЬ</a:t>
              </a:r>
              <a:endParaRPr/>
            </a:p>
          </p:txBody>
        </p:sp>
        <p:grpSp>
          <p:nvGrpSpPr>
            <p:cNvPr id="116" name="Google Shape;116;p14"/>
            <p:cNvGrpSpPr/>
            <p:nvPr/>
          </p:nvGrpSpPr>
          <p:grpSpPr>
            <a:xfrm>
              <a:off x="4158767" y="2002962"/>
              <a:ext cx="573040" cy="500383"/>
              <a:chOff x="5673910" y="546794"/>
              <a:chExt cx="573040" cy="500383"/>
            </a:xfrm>
          </p:grpSpPr>
          <p:grpSp>
            <p:nvGrpSpPr>
              <p:cNvPr id="117" name="Google Shape;117;p14"/>
              <p:cNvGrpSpPr/>
              <p:nvPr/>
            </p:nvGrpSpPr>
            <p:grpSpPr>
              <a:xfrm>
                <a:off x="5718356" y="546794"/>
                <a:ext cx="446050" cy="500383"/>
                <a:chOff x="5709824" y="546794"/>
                <a:chExt cx="375801" cy="412278"/>
              </a:xfrm>
            </p:grpSpPr>
            <p:sp>
              <p:nvSpPr>
                <p:cNvPr id="118" name="Google Shape;118;p14"/>
                <p:cNvSpPr/>
                <p:nvPr/>
              </p:nvSpPr>
              <p:spPr>
                <a:xfrm>
                  <a:off x="5709824" y="583441"/>
                  <a:ext cx="375801" cy="375631"/>
                </a:xfrm>
                <a:custGeom>
                  <a:rect b="b" l="l" r="r" t="t"/>
                  <a:pathLst>
                    <a:path extrusionOk="0" h="1164036" w="1164022">
                      <a:moveTo>
                        <a:pt x="978407" y="155895"/>
                      </a:moveTo>
                      <a:cubicBezTo>
                        <a:pt x="1189523" y="352266"/>
                        <a:pt x="1225024" y="673616"/>
                        <a:pt x="1061866" y="911337"/>
                      </a:cubicBezTo>
                      <a:cubicBezTo>
                        <a:pt x="898707" y="1149057"/>
                        <a:pt x="586083" y="1231472"/>
                        <a:pt x="326937" y="1105080"/>
                      </a:cubicBezTo>
                      <a:cubicBezTo>
                        <a:pt x="67791" y="978688"/>
                        <a:pt x="-59741" y="681599"/>
                        <a:pt x="27131" y="406672"/>
                      </a:cubicBezTo>
                      <a:cubicBezTo>
                        <a:pt x="114002" y="131745"/>
                        <a:pt x="389084" y="-38126"/>
                        <a:pt x="673804" y="7333"/>
                      </a:cubicBezTo>
                    </a:path>
                  </a:pathLst>
                </a:custGeom>
                <a:solidFill>
                  <a:schemeClr val="lt1"/>
                </a:solidFill>
                <a:ln cap="flat" cmpd="sng" w="19050">
                  <a:solidFill>
                    <a:srgbClr val="FF0000"/>
                  </a:solidFill>
                  <a:prstDash val="solid"/>
                  <a:miter lim="524288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19;p14"/>
                <p:cNvSpPr txBox="1"/>
                <p:nvPr/>
              </p:nvSpPr>
              <p:spPr>
                <a:xfrm>
                  <a:off x="5932313" y="546794"/>
                  <a:ext cx="109556" cy="1662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ts val="1200"/>
                    <a:buFont typeface="Georgia"/>
                    <a:buNone/>
                  </a:pPr>
                  <a:r>
                    <a:rPr b="1" i="1" lang="en-US" sz="1200" u="none">
                      <a:solidFill>
                        <a:srgbClr val="FF0000"/>
                      </a:solidFill>
                      <a:latin typeface="Georgia"/>
                      <a:ea typeface="Georgia"/>
                      <a:cs typeface="Georgia"/>
                      <a:sym typeface="Georgia"/>
                    </a:rPr>
                    <a:t>%</a:t>
                  </a:r>
                  <a:endParaRPr/>
                </a:p>
              </p:txBody>
            </p:sp>
          </p:grpSp>
          <p:sp>
            <p:nvSpPr>
              <p:cNvPr id="120" name="Google Shape;120;p14"/>
              <p:cNvSpPr txBox="1"/>
              <p:nvPr/>
            </p:nvSpPr>
            <p:spPr>
              <a:xfrm>
                <a:off x="5673910" y="699292"/>
                <a:ext cx="573040" cy="2525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None/>
                </a:pPr>
                <a:r>
                  <a:rPr b="1" i="0" lang="en-US" sz="10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- 17,5</a:t>
                </a:r>
                <a:endParaRPr/>
              </a:p>
            </p:txBody>
          </p:sp>
        </p:grpSp>
      </p:grpSp>
      <p:grpSp>
        <p:nvGrpSpPr>
          <p:cNvPr id="121" name="Google Shape;121;p14"/>
          <p:cNvGrpSpPr/>
          <p:nvPr/>
        </p:nvGrpSpPr>
        <p:grpSpPr>
          <a:xfrm>
            <a:off x="0" y="862012"/>
            <a:ext cx="2105025" cy="1116012"/>
            <a:chOff x="0" y="323850"/>
            <a:chExt cx="2105025" cy="1114425"/>
          </a:xfrm>
        </p:grpSpPr>
        <p:sp>
          <p:nvSpPr>
            <p:cNvPr id="122" name="Google Shape;122;p14"/>
            <p:cNvSpPr/>
            <p:nvPr/>
          </p:nvSpPr>
          <p:spPr>
            <a:xfrm>
              <a:off x="0" y="323850"/>
              <a:ext cx="2105025" cy="1114425"/>
            </a:xfrm>
            <a:custGeom>
              <a:rect b="b" l="l" r="r" t="t"/>
              <a:pathLst>
                <a:path extrusionOk="0" h="4152900" w="3860114">
                  <a:moveTo>
                    <a:pt x="0" y="0"/>
                  </a:moveTo>
                  <a:lnTo>
                    <a:pt x="3529412" y="0"/>
                  </a:lnTo>
                  <a:cubicBezTo>
                    <a:pt x="3712054" y="0"/>
                    <a:pt x="3860114" y="141587"/>
                    <a:pt x="3860114" y="316243"/>
                  </a:cubicBezTo>
                  <a:lnTo>
                    <a:pt x="3860114" y="3836657"/>
                  </a:lnTo>
                  <a:cubicBezTo>
                    <a:pt x="3860114" y="4011313"/>
                    <a:pt x="3712054" y="4152900"/>
                    <a:pt x="3529412" y="4152900"/>
                  </a:cubicBezTo>
                  <a:lnTo>
                    <a:pt x="0" y="4152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AC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" name="Google Shape;123;p14"/>
            <p:cNvGrpSpPr/>
            <p:nvPr/>
          </p:nvGrpSpPr>
          <p:grpSpPr>
            <a:xfrm>
              <a:off x="139422" y="482374"/>
              <a:ext cx="1965603" cy="679479"/>
              <a:chOff x="139422" y="482374"/>
              <a:chExt cx="1965603" cy="679479"/>
            </a:xfrm>
          </p:grpSpPr>
          <p:sp>
            <p:nvSpPr>
              <p:cNvPr id="124" name="Google Shape;124;p14"/>
              <p:cNvSpPr txBox="1"/>
              <p:nvPr/>
            </p:nvSpPr>
            <p:spPr>
              <a:xfrm>
                <a:off x="215900" y="482374"/>
                <a:ext cx="676275" cy="31070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>
                  <a:schemeClr val="lt1">
                    <a:alpha val="39607"/>
                  </a:schemeClr>
                </a:outerShdw>
              </a:effectLst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400"/>
                  <a:buFont typeface="Cambria"/>
                  <a:buNone/>
                </a:pPr>
                <a:r>
                  <a:rPr b="1" i="0" lang="en-US" sz="1400" u="none">
                    <a:solidFill>
                      <a:srgbClr val="FF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-</a:t>
                </a:r>
                <a:r>
                  <a:rPr b="1" i="0" lang="en-US" sz="14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6,8</a:t>
                </a:r>
                <a:r>
                  <a:rPr b="1" i="0" lang="en-US" sz="1100" u="none">
                    <a:solidFill>
                      <a:srgbClr val="FF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%</a:t>
                </a:r>
                <a:endParaRPr/>
              </a:p>
            </p:txBody>
          </p:sp>
          <p:sp>
            <p:nvSpPr>
              <p:cNvPr id="125" name="Google Shape;125;p14"/>
              <p:cNvSpPr txBox="1"/>
              <p:nvPr/>
            </p:nvSpPr>
            <p:spPr>
              <a:xfrm>
                <a:off x="139422" y="792521"/>
                <a:ext cx="196560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Cambria"/>
                  <a:buNone/>
                </a:pPr>
                <a:r>
                  <a:rPr b="1" i="0" lang="en-US" sz="1000" u="none">
                    <a:solidFill>
                      <a:schemeClr val="lt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ПРОМЫШЛЕННЫЙ ВЫПУСК 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mbria"/>
                  <a:buNone/>
                </a:pPr>
                <a:r>
                  <a:rPr b="1" i="0" lang="en-US" sz="800" u="none">
                    <a:solidFill>
                      <a:schemeClr val="lt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БЕЗ Э/Э</a:t>
                </a:r>
                <a:endParaRPr/>
              </a:p>
            </p:txBody>
          </p:sp>
        </p:grpSp>
      </p:grpSp>
      <p:grpSp>
        <p:nvGrpSpPr>
          <p:cNvPr id="126" name="Google Shape;126;p14"/>
          <p:cNvGrpSpPr/>
          <p:nvPr/>
        </p:nvGrpSpPr>
        <p:grpSpPr>
          <a:xfrm>
            <a:off x="2197100" y="601662"/>
            <a:ext cx="2144712" cy="722312"/>
            <a:chOff x="2587272" y="2002962"/>
            <a:chExt cx="2144535" cy="721188"/>
          </a:xfrm>
        </p:grpSpPr>
        <p:sp>
          <p:nvSpPr>
            <p:cNvPr id="127" name="Google Shape;127;p14"/>
            <p:cNvSpPr/>
            <p:nvPr/>
          </p:nvSpPr>
          <p:spPr>
            <a:xfrm>
              <a:off x="2596796" y="2136104"/>
              <a:ext cx="2003259" cy="588046"/>
            </a:xfrm>
            <a:prstGeom prst="roundRect">
              <a:avLst>
                <a:gd fmla="val 3948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63500" sx="102000" sy="102000">
                <a:srgbClr val="9CACBF">
                  <a:alpha val="3960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4"/>
            <p:cNvSpPr txBox="1"/>
            <p:nvPr/>
          </p:nvSpPr>
          <p:spPr>
            <a:xfrm>
              <a:off x="2587272" y="2289282"/>
              <a:ext cx="152958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mbria"/>
                <a:buNone/>
              </a:pPr>
              <a: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МЕТАЛЛУРГИЧЕСКАЯ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mbria"/>
                <a:buNone/>
              </a:pPr>
              <a: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ПРОМЫШЛЕННОСТЬ</a:t>
              </a:r>
              <a:endParaRPr/>
            </a:p>
          </p:txBody>
        </p:sp>
        <p:grpSp>
          <p:nvGrpSpPr>
            <p:cNvPr id="129" name="Google Shape;129;p14"/>
            <p:cNvGrpSpPr/>
            <p:nvPr/>
          </p:nvGrpSpPr>
          <p:grpSpPr>
            <a:xfrm>
              <a:off x="4158767" y="2002962"/>
              <a:ext cx="573040" cy="500869"/>
              <a:chOff x="5673910" y="546794"/>
              <a:chExt cx="573040" cy="500869"/>
            </a:xfrm>
          </p:grpSpPr>
          <p:grpSp>
            <p:nvGrpSpPr>
              <p:cNvPr id="130" name="Google Shape;130;p14"/>
              <p:cNvGrpSpPr/>
              <p:nvPr/>
            </p:nvGrpSpPr>
            <p:grpSpPr>
              <a:xfrm>
                <a:off x="5718356" y="546794"/>
                <a:ext cx="446050" cy="500869"/>
                <a:chOff x="5709824" y="546794"/>
                <a:chExt cx="375801" cy="412678"/>
              </a:xfrm>
            </p:grpSpPr>
            <p:sp>
              <p:nvSpPr>
                <p:cNvPr id="131" name="Google Shape;131;p14"/>
                <p:cNvSpPr/>
                <p:nvPr/>
              </p:nvSpPr>
              <p:spPr>
                <a:xfrm>
                  <a:off x="5709824" y="583360"/>
                  <a:ext cx="375801" cy="376112"/>
                </a:xfrm>
                <a:custGeom>
                  <a:rect b="b" l="l" r="r" t="t"/>
                  <a:pathLst>
                    <a:path extrusionOk="0" h="1164036" w="1164022">
                      <a:moveTo>
                        <a:pt x="978407" y="155895"/>
                      </a:moveTo>
                      <a:cubicBezTo>
                        <a:pt x="1189523" y="352266"/>
                        <a:pt x="1225024" y="673616"/>
                        <a:pt x="1061866" y="911337"/>
                      </a:cubicBezTo>
                      <a:cubicBezTo>
                        <a:pt x="898707" y="1149057"/>
                        <a:pt x="586083" y="1231472"/>
                        <a:pt x="326937" y="1105080"/>
                      </a:cubicBezTo>
                      <a:cubicBezTo>
                        <a:pt x="67791" y="978688"/>
                        <a:pt x="-59741" y="681599"/>
                        <a:pt x="27131" y="406672"/>
                      </a:cubicBezTo>
                      <a:cubicBezTo>
                        <a:pt x="114002" y="131745"/>
                        <a:pt x="389084" y="-38126"/>
                        <a:pt x="673804" y="7333"/>
                      </a:cubicBezTo>
                    </a:path>
                  </a:pathLst>
                </a:custGeom>
                <a:solidFill>
                  <a:schemeClr val="lt1"/>
                </a:solidFill>
                <a:ln cap="flat" cmpd="sng" w="19050">
                  <a:solidFill>
                    <a:srgbClr val="FF0000"/>
                  </a:solidFill>
                  <a:prstDash val="solid"/>
                  <a:miter lim="524288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14"/>
                <p:cNvSpPr txBox="1"/>
                <p:nvPr/>
              </p:nvSpPr>
              <p:spPr>
                <a:xfrm>
                  <a:off x="5932313" y="546794"/>
                  <a:ext cx="109556" cy="1662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ts val="1200"/>
                    <a:buFont typeface="Georgia"/>
                    <a:buNone/>
                  </a:pPr>
                  <a:r>
                    <a:rPr b="1" i="1" lang="en-US" sz="1200" u="none">
                      <a:solidFill>
                        <a:srgbClr val="FF0000"/>
                      </a:solidFill>
                      <a:latin typeface="Georgia"/>
                      <a:ea typeface="Georgia"/>
                      <a:cs typeface="Georgia"/>
                      <a:sym typeface="Georgia"/>
                    </a:rPr>
                    <a:t>%</a:t>
                  </a:r>
                  <a:endParaRPr/>
                </a:p>
              </p:txBody>
            </p:sp>
          </p:grpSp>
          <p:sp>
            <p:nvSpPr>
              <p:cNvPr id="133" name="Google Shape;133;p14"/>
              <p:cNvSpPr txBox="1"/>
              <p:nvPr/>
            </p:nvSpPr>
            <p:spPr>
              <a:xfrm>
                <a:off x="5673910" y="698957"/>
                <a:ext cx="573040" cy="2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None/>
                </a:pPr>
                <a:r>
                  <a:rPr b="1" i="0" lang="en-US" sz="10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- 14,4</a:t>
                </a:r>
                <a:endParaRPr/>
              </a:p>
            </p:txBody>
          </p:sp>
        </p:grpSp>
      </p:grpSp>
      <p:grpSp>
        <p:nvGrpSpPr>
          <p:cNvPr id="134" name="Google Shape;134;p14"/>
          <p:cNvGrpSpPr/>
          <p:nvPr/>
        </p:nvGrpSpPr>
        <p:grpSpPr>
          <a:xfrm>
            <a:off x="4354512" y="601662"/>
            <a:ext cx="2144712" cy="722312"/>
            <a:chOff x="2587272" y="2002962"/>
            <a:chExt cx="2144535" cy="721188"/>
          </a:xfrm>
        </p:grpSpPr>
        <p:sp>
          <p:nvSpPr>
            <p:cNvPr id="135" name="Google Shape;135;p14"/>
            <p:cNvSpPr/>
            <p:nvPr/>
          </p:nvSpPr>
          <p:spPr>
            <a:xfrm>
              <a:off x="2596796" y="2136104"/>
              <a:ext cx="2003260" cy="588046"/>
            </a:xfrm>
            <a:prstGeom prst="roundRect">
              <a:avLst>
                <a:gd fmla="val 3948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63500" sx="102000" sy="102000">
                <a:srgbClr val="9CACBF">
                  <a:alpha val="3960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4"/>
            <p:cNvSpPr txBox="1"/>
            <p:nvPr/>
          </p:nvSpPr>
          <p:spPr>
            <a:xfrm>
              <a:off x="2587272" y="2289282"/>
              <a:ext cx="168828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mbria"/>
                <a:buNone/>
              </a:pPr>
              <a: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МАШИНОСТРОЕНИЕ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mbria"/>
                <a:buNone/>
              </a:pPr>
              <a: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 МЕТАЛЛООБРАБОТКА</a:t>
              </a:r>
              <a:endParaRPr/>
            </a:p>
          </p:txBody>
        </p:sp>
        <p:grpSp>
          <p:nvGrpSpPr>
            <p:cNvPr id="137" name="Google Shape;137;p14"/>
            <p:cNvGrpSpPr/>
            <p:nvPr/>
          </p:nvGrpSpPr>
          <p:grpSpPr>
            <a:xfrm>
              <a:off x="4158767" y="2002962"/>
              <a:ext cx="573040" cy="500869"/>
              <a:chOff x="5673910" y="546794"/>
              <a:chExt cx="573040" cy="500869"/>
            </a:xfrm>
          </p:grpSpPr>
          <p:grpSp>
            <p:nvGrpSpPr>
              <p:cNvPr id="138" name="Google Shape;138;p14"/>
              <p:cNvGrpSpPr/>
              <p:nvPr/>
            </p:nvGrpSpPr>
            <p:grpSpPr>
              <a:xfrm>
                <a:off x="5718356" y="546794"/>
                <a:ext cx="444464" cy="500869"/>
                <a:chOff x="5709824" y="546794"/>
                <a:chExt cx="374464" cy="412678"/>
              </a:xfrm>
            </p:grpSpPr>
            <p:sp>
              <p:nvSpPr>
                <p:cNvPr id="139" name="Google Shape;139;p14"/>
                <p:cNvSpPr/>
                <p:nvPr/>
              </p:nvSpPr>
              <p:spPr>
                <a:xfrm>
                  <a:off x="5709824" y="583360"/>
                  <a:ext cx="374464" cy="376112"/>
                </a:xfrm>
                <a:custGeom>
                  <a:rect b="b" l="l" r="r" t="t"/>
                  <a:pathLst>
                    <a:path extrusionOk="0" h="1164036" w="1164022">
                      <a:moveTo>
                        <a:pt x="978407" y="155895"/>
                      </a:moveTo>
                      <a:cubicBezTo>
                        <a:pt x="1189523" y="352266"/>
                        <a:pt x="1225024" y="673616"/>
                        <a:pt x="1061866" y="911337"/>
                      </a:cubicBezTo>
                      <a:cubicBezTo>
                        <a:pt x="898707" y="1149057"/>
                        <a:pt x="586083" y="1231472"/>
                        <a:pt x="326937" y="1105080"/>
                      </a:cubicBezTo>
                      <a:cubicBezTo>
                        <a:pt x="67791" y="978688"/>
                        <a:pt x="-59741" y="681599"/>
                        <a:pt x="27131" y="406672"/>
                      </a:cubicBezTo>
                      <a:cubicBezTo>
                        <a:pt x="114002" y="131745"/>
                        <a:pt x="389084" y="-38126"/>
                        <a:pt x="673804" y="7333"/>
                      </a:cubicBezTo>
                    </a:path>
                  </a:pathLst>
                </a:custGeom>
                <a:solidFill>
                  <a:schemeClr val="lt1"/>
                </a:solidFill>
                <a:ln cap="flat" cmpd="sng" w="19050">
                  <a:solidFill>
                    <a:srgbClr val="FF0000"/>
                  </a:solidFill>
                  <a:prstDash val="solid"/>
                  <a:miter lim="524288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40;p14"/>
                <p:cNvSpPr txBox="1"/>
                <p:nvPr/>
              </p:nvSpPr>
              <p:spPr>
                <a:xfrm>
                  <a:off x="5932313" y="546794"/>
                  <a:ext cx="109556" cy="1662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ts val="1200"/>
                    <a:buFont typeface="Georgia"/>
                    <a:buNone/>
                  </a:pPr>
                  <a:r>
                    <a:rPr b="1" i="1" lang="en-US" sz="1200" u="none">
                      <a:solidFill>
                        <a:srgbClr val="FF0000"/>
                      </a:solidFill>
                      <a:latin typeface="Georgia"/>
                      <a:ea typeface="Georgia"/>
                      <a:cs typeface="Georgia"/>
                      <a:sym typeface="Georgia"/>
                    </a:rPr>
                    <a:t>%</a:t>
                  </a:r>
                  <a:endParaRPr/>
                </a:p>
              </p:txBody>
            </p:sp>
          </p:grpSp>
          <p:sp>
            <p:nvSpPr>
              <p:cNvPr id="141" name="Google Shape;141;p14"/>
              <p:cNvSpPr txBox="1"/>
              <p:nvPr/>
            </p:nvSpPr>
            <p:spPr>
              <a:xfrm>
                <a:off x="5673910" y="698957"/>
                <a:ext cx="573040" cy="2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None/>
                </a:pPr>
                <a:r>
                  <a:rPr b="1" i="0" lang="en-US" sz="10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- 21,2</a:t>
                </a:r>
                <a:endParaRPr/>
              </a:p>
            </p:txBody>
          </p:sp>
        </p:grpSp>
      </p:grpSp>
      <p:grpSp>
        <p:nvGrpSpPr>
          <p:cNvPr id="142" name="Google Shape;142;p14"/>
          <p:cNvGrpSpPr/>
          <p:nvPr/>
        </p:nvGrpSpPr>
        <p:grpSpPr>
          <a:xfrm>
            <a:off x="6513512" y="601662"/>
            <a:ext cx="2062162" cy="722312"/>
            <a:chOff x="2587272" y="2002962"/>
            <a:chExt cx="2062241" cy="721188"/>
          </a:xfrm>
        </p:grpSpPr>
        <p:sp>
          <p:nvSpPr>
            <p:cNvPr id="143" name="Google Shape;143;p14"/>
            <p:cNvSpPr/>
            <p:nvPr/>
          </p:nvSpPr>
          <p:spPr>
            <a:xfrm>
              <a:off x="2596797" y="2136104"/>
              <a:ext cx="2003502" cy="588046"/>
            </a:xfrm>
            <a:prstGeom prst="roundRect">
              <a:avLst>
                <a:gd fmla="val 3948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63500" sx="102000" sy="102000">
                <a:srgbClr val="9CACBF">
                  <a:alpha val="3960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4"/>
            <p:cNvSpPr txBox="1"/>
            <p:nvPr/>
          </p:nvSpPr>
          <p:spPr>
            <a:xfrm>
              <a:off x="2587272" y="2289282"/>
              <a:ext cx="148309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mbria"/>
                <a:buNone/>
              </a:pPr>
              <a: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ЛЕГКАЯ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mbria"/>
                <a:buNone/>
              </a:pPr>
              <a: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ПРОМЫШЛЕННОСТЬ</a:t>
              </a:r>
              <a:endParaRPr/>
            </a:p>
          </p:txBody>
        </p:sp>
        <p:grpSp>
          <p:nvGrpSpPr>
            <p:cNvPr id="145" name="Google Shape;145;p14"/>
            <p:cNvGrpSpPr/>
            <p:nvPr/>
          </p:nvGrpSpPr>
          <p:grpSpPr>
            <a:xfrm>
              <a:off x="4158957" y="2002962"/>
              <a:ext cx="490556" cy="500869"/>
              <a:chOff x="5674100" y="546794"/>
              <a:chExt cx="490556" cy="500869"/>
            </a:xfrm>
          </p:grpSpPr>
          <p:grpSp>
            <p:nvGrpSpPr>
              <p:cNvPr id="146" name="Google Shape;146;p14"/>
              <p:cNvGrpSpPr/>
              <p:nvPr/>
            </p:nvGrpSpPr>
            <p:grpSpPr>
              <a:xfrm>
                <a:off x="5718552" y="546794"/>
                <a:ext cx="446104" cy="500869"/>
                <a:chOff x="5709989" y="546794"/>
                <a:chExt cx="375846" cy="412678"/>
              </a:xfrm>
            </p:grpSpPr>
            <p:sp>
              <p:nvSpPr>
                <p:cNvPr id="147" name="Google Shape;147;p14"/>
                <p:cNvSpPr/>
                <p:nvPr/>
              </p:nvSpPr>
              <p:spPr>
                <a:xfrm>
                  <a:off x="5709989" y="583360"/>
                  <a:ext cx="375846" cy="376112"/>
                </a:xfrm>
                <a:custGeom>
                  <a:rect b="b" l="l" r="r" t="t"/>
                  <a:pathLst>
                    <a:path extrusionOk="0" h="1164036" w="1164022">
                      <a:moveTo>
                        <a:pt x="978407" y="155895"/>
                      </a:moveTo>
                      <a:cubicBezTo>
                        <a:pt x="1189523" y="352266"/>
                        <a:pt x="1225024" y="673616"/>
                        <a:pt x="1061866" y="911337"/>
                      </a:cubicBezTo>
                      <a:cubicBezTo>
                        <a:pt x="898707" y="1149057"/>
                        <a:pt x="586083" y="1231472"/>
                        <a:pt x="326937" y="1105080"/>
                      </a:cubicBezTo>
                      <a:cubicBezTo>
                        <a:pt x="67791" y="978688"/>
                        <a:pt x="-59741" y="681599"/>
                        <a:pt x="27131" y="406672"/>
                      </a:cubicBezTo>
                      <a:cubicBezTo>
                        <a:pt x="114002" y="131745"/>
                        <a:pt x="389084" y="-38126"/>
                        <a:pt x="673804" y="7333"/>
                      </a:cubicBezTo>
                    </a:path>
                  </a:pathLst>
                </a:custGeom>
                <a:solidFill>
                  <a:schemeClr val="lt1"/>
                </a:solidFill>
                <a:ln cap="flat" cmpd="sng" w="19050">
                  <a:solidFill>
                    <a:srgbClr val="FF0000"/>
                  </a:solidFill>
                  <a:prstDash val="solid"/>
                  <a:miter lim="524288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148;p14"/>
                <p:cNvSpPr txBox="1"/>
                <p:nvPr/>
              </p:nvSpPr>
              <p:spPr>
                <a:xfrm>
                  <a:off x="5932313" y="546794"/>
                  <a:ext cx="109556" cy="1662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ts val="1200"/>
                    <a:buFont typeface="Georgia"/>
                    <a:buNone/>
                  </a:pPr>
                  <a:r>
                    <a:rPr b="1" i="1" lang="en-US" sz="1200" u="none">
                      <a:solidFill>
                        <a:srgbClr val="FF0000"/>
                      </a:solidFill>
                      <a:latin typeface="Georgia"/>
                      <a:ea typeface="Georgia"/>
                      <a:cs typeface="Georgia"/>
                      <a:sym typeface="Georgia"/>
                    </a:rPr>
                    <a:t>%</a:t>
                  </a:r>
                  <a:endParaRPr/>
                </a:p>
              </p:txBody>
            </p:sp>
          </p:grpSp>
          <p:sp>
            <p:nvSpPr>
              <p:cNvPr id="149" name="Google Shape;149;p14"/>
              <p:cNvSpPr txBox="1"/>
              <p:nvPr/>
            </p:nvSpPr>
            <p:spPr>
              <a:xfrm>
                <a:off x="5674100" y="698957"/>
                <a:ext cx="490556" cy="2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None/>
                </a:pPr>
                <a:r>
                  <a:rPr b="1" i="0" lang="en-US" sz="10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- 4,9</a:t>
                </a:r>
                <a:endParaRPr/>
              </a:p>
            </p:txBody>
          </p:sp>
        </p:grpSp>
      </p:grpSp>
      <p:grpSp>
        <p:nvGrpSpPr>
          <p:cNvPr id="150" name="Google Shape;150;p14"/>
          <p:cNvGrpSpPr/>
          <p:nvPr/>
        </p:nvGrpSpPr>
        <p:grpSpPr>
          <a:xfrm>
            <a:off x="2860675" y="1423987"/>
            <a:ext cx="2144712" cy="720725"/>
            <a:chOff x="2587272" y="2002962"/>
            <a:chExt cx="2144535" cy="721188"/>
          </a:xfrm>
        </p:grpSpPr>
        <p:sp>
          <p:nvSpPr>
            <p:cNvPr id="151" name="Google Shape;151;p14"/>
            <p:cNvSpPr/>
            <p:nvPr/>
          </p:nvSpPr>
          <p:spPr>
            <a:xfrm>
              <a:off x="2596796" y="2136398"/>
              <a:ext cx="2003259" cy="587752"/>
            </a:xfrm>
            <a:prstGeom prst="roundRect">
              <a:avLst>
                <a:gd fmla="val 3948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63500" sx="102000" sy="102000">
                <a:srgbClr val="9CACBF">
                  <a:alpha val="3960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4"/>
            <p:cNvSpPr txBox="1"/>
            <p:nvPr/>
          </p:nvSpPr>
          <p:spPr>
            <a:xfrm>
              <a:off x="2587272" y="2289282"/>
              <a:ext cx="148309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mbria"/>
                <a:buNone/>
              </a:pPr>
              <a: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ХИМИЧЕСКАЯ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mbria"/>
                <a:buNone/>
              </a:pPr>
              <a: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ПРОМЫШЛЕННОСТЬ</a:t>
              </a:r>
              <a:endParaRPr/>
            </a:p>
          </p:txBody>
        </p:sp>
        <p:grpSp>
          <p:nvGrpSpPr>
            <p:cNvPr id="153" name="Google Shape;153;p14"/>
            <p:cNvGrpSpPr/>
            <p:nvPr/>
          </p:nvGrpSpPr>
          <p:grpSpPr>
            <a:xfrm>
              <a:off x="4158767" y="2002962"/>
              <a:ext cx="573040" cy="500383"/>
              <a:chOff x="5673910" y="546794"/>
              <a:chExt cx="573040" cy="500383"/>
            </a:xfrm>
          </p:grpSpPr>
          <p:grpSp>
            <p:nvGrpSpPr>
              <p:cNvPr id="154" name="Google Shape;154;p14"/>
              <p:cNvGrpSpPr/>
              <p:nvPr/>
            </p:nvGrpSpPr>
            <p:grpSpPr>
              <a:xfrm>
                <a:off x="5718356" y="546794"/>
                <a:ext cx="446050" cy="500383"/>
                <a:chOff x="5709824" y="546794"/>
                <a:chExt cx="375801" cy="412278"/>
              </a:xfrm>
            </p:grpSpPr>
            <p:sp>
              <p:nvSpPr>
                <p:cNvPr id="155" name="Google Shape;155;p14"/>
                <p:cNvSpPr/>
                <p:nvPr/>
              </p:nvSpPr>
              <p:spPr>
                <a:xfrm>
                  <a:off x="5709824" y="583441"/>
                  <a:ext cx="375801" cy="375631"/>
                </a:xfrm>
                <a:custGeom>
                  <a:rect b="b" l="l" r="r" t="t"/>
                  <a:pathLst>
                    <a:path extrusionOk="0" h="1164036" w="1164022">
                      <a:moveTo>
                        <a:pt x="978407" y="155895"/>
                      </a:moveTo>
                      <a:cubicBezTo>
                        <a:pt x="1189523" y="352266"/>
                        <a:pt x="1225024" y="673616"/>
                        <a:pt x="1061866" y="911337"/>
                      </a:cubicBezTo>
                      <a:cubicBezTo>
                        <a:pt x="898707" y="1149057"/>
                        <a:pt x="586083" y="1231472"/>
                        <a:pt x="326937" y="1105080"/>
                      </a:cubicBezTo>
                      <a:cubicBezTo>
                        <a:pt x="67791" y="978688"/>
                        <a:pt x="-59741" y="681599"/>
                        <a:pt x="27131" y="406672"/>
                      </a:cubicBezTo>
                      <a:cubicBezTo>
                        <a:pt x="114002" y="131745"/>
                        <a:pt x="389084" y="-38126"/>
                        <a:pt x="673804" y="7333"/>
                      </a:cubicBezTo>
                    </a:path>
                  </a:pathLst>
                </a:custGeom>
                <a:solidFill>
                  <a:schemeClr val="lt1"/>
                </a:solidFill>
                <a:ln cap="flat" cmpd="sng" w="19050">
                  <a:solidFill>
                    <a:srgbClr val="FF0000"/>
                  </a:solidFill>
                  <a:prstDash val="solid"/>
                  <a:miter lim="524288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" name="Google Shape;156;p14"/>
                <p:cNvSpPr txBox="1"/>
                <p:nvPr/>
              </p:nvSpPr>
              <p:spPr>
                <a:xfrm>
                  <a:off x="5932313" y="546794"/>
                  <a:ext cx="109556" cy="1662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ts val="1200"/>
                    <a:buFont typeface="Georgia"/>
                    <a:buNone/>
                  </a:pPr>
                  <a:r>
                    <a:rPr b="1" i="1" lang="en-US" sz="1200" u="none">
                      <a:solidFill>
                        <a:srgbClr val="FF0000"/>
                      </a:solidFill>
                      <a:latin typeface="Georgia"/>
                      <a:ea typeface="Georgia"/>
                      <a:cs typeface="Georgia"/>
                      <a:sym typeface="Georgia"/>
                    </a:rPr>
                    <a:t>%</a:t>
                  </a:r>
                  <a:endParaRPr/>
                </a:p>
              </p:txBody>
            </p:sp>
          </p:grpSp>
          <p:sp>
            <p:nvSpPr>
              <p:cNvPr id="157" name="Google Shape;157;p14"/>
              <p:cNvSpPr txBox="1"/>
              <p:nvPr/>
            </p:nvSpPr>
            <p:spPr>
              <a:xfrm>
                <a:off x="5673910" y="699292"/>
                <a:ext cx="573040" cy="2525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None/>
                </a:pPr>
                <a:r>
                  <a:rPr b="1" i="0" lang="en-US" sz="10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- 30,1</a:t>
                </a:r>
                <a:endParaRPr/>
              </a:p>
            </p:txBody>
          </p:sp>
        </p:grpSp>
      </p:grpSp>
      <p:sp>
        <p:nvSpPr>
          <p:cNvPr id="158" name="Google Shape;158;p14"/>
          <p:cNvSpPr/>
          <p:nvPr/>
        </p:nvSpPr>
        <p:spPr>
          <a:xfrm>
            <a:off x="2533650" y="4005262"/>
            <a:ext cx="6186487" cy="914400"/>
          </a:xfrm>
          <a:prstGeom prst="downArrowCallout">
            <a:avLst>
              <a:gd fmla="val 14035" name="adj1"/>
              <a:gd fmla="val 10002" name="adj2"/>
              <a:gd fmla="val 16200" name="adj3"/>
              <a:gd fmla="val 10401" name="adj4"/>
            </a:avLst>
          </a:prstGeom>
          <a:solidFill>
            <a:schemeClr val="lt1"/>
          </a:solidFill>
          <a:ln>
            <a:noFill/>
          </a:ln>
          <a:effectLst>
            <a:outerShdw blurRad="63500" dir="5400000" dist="38100">
              <a:srgbClr val="A6A6A6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4"/>
          <p:cNvSpPr txBox="1"/>
          <p:nvPr/>
        </p:nvSpPr>
        <p:spPr>
          <a:xfrm>
            <a:off x="7937" y="2794000"/>
            <a:ext cx="8712200" cy="18081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" name="Google Shape;160;p14"/>
          <p:cNvGrpSpPr/>
          <p:nvPr/>
        </p:nvGrpSpPr>
        <p:grpSpPr>
          <a:xfrm>
            <a:off x="0" y="3141662"/>
            <a:ext cx="2122487" cy="1114425"/>
            <a:chOff x="0" y="323850"/>
            <a:chExt cx="2122657" cy="1114425"/>
          </a:xfrm>
        </p:grpSpPr>
        <p:sp>
          <p:nvSpPr>
            <p:cNvPr id="161" name="Google Shape;161;p14"/>
            <p:cNvSpPr/>
            <p:nvPr/>
          </p:nvSpPr>
          <p:spPr>
            <a:xfrm>
              <a:off x="0" y="323850"/>
              <a:ext cx="2105193" cy="1114425"/>
            </a:xfrm>
            <a:custGeom>
              <a:rect b="b" l="l" r="r" t="t"/>
              <a:pathLst>
                <a:path extrusionOk="0" h="4152900" w="3860114">
                  <a:moveTo>
                    <a:pt x="0" y="0"/>
                  </a:moveTo>
                  <a:lnTo>
                    <a:pt x="3529412" y="0"/>
                  </a:lnTo>
                  <a:cubicBezTo>
                    <a:pt x="3712054" y="0"/>
                    <a:pt x="3860114" y="141587"/>
                    <a:pt x="3860114" y="316243"/>
                  </a:cubicBezTo>
                  <a:lnTo>
                    <a:pt x="3860114" y="3836657"/>
                  </a:lnTo>
                  <a:cubicBezTo>
                    <a:pt x="3860114" y="4011313"/>
                    <a:pt x="3712054" y="4152900"/>
                    <a:pt x="3529412" y="4152900"/>
                  </a:cubicBezTo>
                  <a:lnTo>
                    <a:pt x="0" y="4152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2" name="Google Shape;162;p14"/>
            <p:cNvGrpSpPr/>
            <p:nvPr/>
          </p:nvGrpSpPr>
          <p:grpSpPr>
            <a:xfrm>
              <a:off x="139422" y="598487"/>
              <a:ext cx="1983235" cy="554555"/>
              <a:chOff x="139422" y="598487"/>
              <a:chExt cx="1983235" cy="554555"/>
            </a:xfrm>
          </p:grpSpPr>
          <p:sp>
            <p:nvSpPr>
              <p:cNvPr id="163" name="Google Shape;163;p14"/>
              <p:cNvSpPr txBox="1"/>
              <p:nvPr/>
            </p:nvSpPr>
            <p:spPr>
              <a:xfrm>
                <a:off x="215917" y="598487"/>
                <a:ext cx="681092" cy="30797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>
                  <a:schemeClr val="lt1">
                    <a:alpha val="39607"/>
                  </a:schemeClr>
                </a:outerShdw>
              </a:effectLst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400"/>
                  <a:buFont typeface="Cambria"/>
                  <a:buNone/>
                </a:pPr>
                <a:r>
                  <a:rPr b="1" i="0" lang="en-US" sz="1400" u="none">
                    <a:solidFill>
                      <a:srgbClr val="FF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-</a:t>
                </a:r>
                <a:r>
                  <a:rPr b="1" i="0" lang="en-US" sz="14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4,7</a:t>
                </a:r>
                <a:r>
                  <a:rPr b="1" i="0" lang="en-US" sz="1100" u="none">
                    <a:solidFill>
                      <a:srgbClr val="FF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%</a:t>
                </a:r>
                <a:endParaRPr/>
              </a:p>
            </p:txBody>
          </p:sp>
          <p:sp>
            <p:nvSpPr>
              <p:cNvPr id="164" name="Google Shape;164;p14"/>
              <p:cNvSpPr txBox="1"/>
              <p:nvPr/>
            </p:nvSpPr>
            <p:spPr>
              <a:xfrm>
                <a:off x="139422" y="906821"/>
                <a:ext cx="1983235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Cambria"/>
                  <a:buNone/>
                </a:pPr>
                <a:r>
                  <a:rPr b="1" i="0" lang="en-US" sz="1000" u="none">
                    <a:solidFill>
                      <a:schemeClr val="lt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ВНЕШНЕТОРГОВЫЙ ОБОРОТ</a:t>
                </a:r>
                <a:endParaRPr/>
              </a:p>
            </p:txBody>
          </p:sp>
        </p:grpSp>
      </p:grpSp>
      <p:grpSp>
        <p:nvGrpSpPr>
          <p:cNvPr id="165" name="Google Shape;165;p14"/>
          <p:cNvGrpSpPr/>
          <p:nvPr/>
        </p:nvGrpSpPr>
        <p:grpSpPr>
          <a:xfrm>
            <a:off x="3529012" y="3019425"/>
            <a:ext cx="1092200" cy="549275"/>
            <a:chOff x="5096034" y="2907541"/>
            <a:chExt cx="1092116" cy="548418"/>
          </a:xfrm>
        </p:grpSpPr>
        <p:sp>
          <p:nvSpPr>
            <p:cNvPr id="166" name="Google Shape;166;p14"/>
            <p:cNvSpPr txBox="1"/>
            <p:nvPr/>
          </p:nvSpPr>
          <p:spPr>
            <a:xfrm>
              <a:off x="5096034" y="2907541"/>
              <a:ext cx="715907" cy="307494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>
                <a:srgbClr val="FF0000">
                  <a:alpha val="3960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Cambria"/>
                <a:buNone/>
              </a:pPr>
              <a:r>
                <a:rPr b="1" i="0" lang="en-US" sz="1400" u="none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- </a:t>
              </a:r>
              <a:r>
                <a:rPr b="1" i="0" lang="en-US" sz="120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15,8</a:t>
              </a:r>
              <a:r>
                <a:rPr b="1" i="0" lang="en-US" sz="1000" u="none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%</a:t>
              </a:r>
              <a:endParaRPr/>
            </a:p>
          </p:txBody>
        </p:sp>
        <p:sp>
          <p:nvSpPr>
            <p:cNvPr id="167" name="Google Shape;167;p14"/>
            <p:cNvSpPr txBox="1"/>
            <p:nvPr/>
          </p:nvSpPr>
          <p:spPr>
            <a:xfrm>
              <a:off x="5112214" y="3117405"/>
              <a:ext cx="10759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mbria"/>
                <a:buNone/>
              </a:pPr>
              <a:r>
                <a:rPr b="1" i="0" lang="en-US" sz="8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МЕТАЛЛЫ И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mbria"/>
                <a:buNone/>
              </a:pPr>
              <a:r>
                <a:rPr b="1" i="0" lang="en-US" sz="8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ИЗДЕЛИЯ ИЗ НИХ</a:t>
              </a:r>
              <a:endParaRPr/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7213600" y="3019425"/>
            <a:ext cx="1558925" cy="549275"/>
            <a:chOff x="5096034" y="2907541"/>
            <a:chExt cx="1558590" cy="548418"/>
          </a:xfrm>
        </p:grpSpPr>
        <p:sp>
          <p:nvSpPr>
            <p:cNvPr id="169" name="Google Shape;169;p14"/>
            <p:cNvSpPr txBox="1"/>
            <p:nvPr/>
          </p:nvSpPr>
          <p:spPr>
            <a:xfrm>
              <a:off x="5096034" y="2907541"/>
              <a:ext cx="715809" cy="307494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>
                <a:srgbClr val="FF0000">
                  <a:alpha val="3960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Cambria"/>
                <a:buNone/>
              </a:pPr>
              <a:r>
                <a:rPr b="1" i="0" lang="en-US" sz="1400" u="none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- </a:t>
              </a:r>
              <a:r>
                <a:rPr b="1" i="0" lang="en-US" sz="120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41,6</a:t>
              </a:r>
              <a:r>
                <a:rPr b="1" i="0" lang="en-US" sz="1000" u="none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%</a:t>
              </a:r>
              <a:endParaRPr/>
            </a:p>
          </p:txBody>
        </p:sp>
        <p:sp>
          <p:nvSpPr>
            <p:cNvPr id="170" name="Google Shape;170;p14"/>
            <p:cNvSpPr txBox="1"/>
            <p:nvPr/>
          </p:nvSpPr>
          <p:spPr>
            <a:xfrm>
              <a:off x="5112214" y="3117405"/>
              <a:ext cx="15424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mbria"/>
                <a:buNone/>
              </a:pPr>
              <a:r>
                <a:rPr b="1" i="0" lang="en-US" sz="8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ПРОДУКЦИЯ ХИМИЧЕСКОЙ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mbria"/>
                <a:buNone/>
              </a:pPr>
              <a:r>
                <a:rPr b="1" i="0" lang="en-US" sz="8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ПРОМЫШЛЕННОСТИ</a:t>
              </a:r>
              <a:endParaRPr/>
            </a:p>
          </p:txBody>
        </p:sp>
      </p:grpSp>
      <p:grpSp>
        <p:nvGrpSpPr>
          <p:cNvPr id="171" name="Google Shape;171;p14"/>
          <p:cNvGrpSpPr/>
          <p:nvPr/>
        </p:nvGrpSpPr>
        <p:grpSpPr>
          <a:xfrm>
            <a:off x="4548187" y="3019425"/>
            <a:ext cx="1239837" cy="549275"/>
            <a:chOff x="4988389" y="2907541"/>
            <a:chExt cx="1241045" cy="548418"/>
          </a:xfrm>
        </p:grpSpPr>
        <p:sp>
          <p:nvSpPr>
            <p:cNvPr id="172" name="Google Shape;172;p14"/>
            <p:cNvSpPr txBox="1"/>
            <p:nvPr/>
          </p:nvSpPr>
          <p:spPr>
            <a:xfrm>
              <a:off x="5001101" y="2907541"/>
              <a:ext cx="715071" cy="307494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>
                <a:srgbClr val="FF0000">
                  <a:alpha val="3960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Cambria"/>
                <a:buNone/>
              </a:pPr>
              <a:r>
                <a:rPr b="1" i="0" lang="en-US" sz="1400" u="none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- </a:t>
              </a:r>
              <a:r>
                <a:rPr b="1" i="0" lang="en-US" sz="120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21,2</a:t>
              </a:r>
              <a:r>
                <a:rPr b="1" i="0" lang="en-US" sz="1000" u="none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%</a:t>
              </a:r>
              <a:endParaRPr/>
            </a:p>
          </p:txBody>
        </p:sp>
        <p:sp>
          <p:nvSpPr>
            <p:cNvPr id="173" name="Google Shape;173;p14"/>
            <p:cNvSpPr txBox="1"/>
            <p:nvPr/>
          </p:nvSpPr>
          <p:spPr>
            <a:xfrm>
              <a:off x="4988389" y="3117405"/>
              <a:ext cx="124104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mbria"/>
                <a:buNone/>
              </a:pPr>
              <a:r>
                <a:rPr b="1" i="0" lang="en-US" sz="8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ПРОДУКЦИЯ ЛЕГКОЙ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mbria"/>
                <a:buNone/>
              </a:pPr>
              <a:r>
                <a:rPr b="1" i="0" lang="en-US" sz="8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ПРОМЫШЛЕННОСТИ</a:t>
              </a:r>
              <a:endParaRPr/>
            </a:p>
          </p:txBody>
        </p:sp>
      </p:grpSp>
      <p:grpSp>
        <p:nvGrpSpPr>
          <p:cNvPr id="174" name="Google Shape;174;p14"/>
          <p:cNvGrpSpPr/>
          <p:nvPr/>
        </p:nvGrpSpPr>
        <p:grpSpPr>
          <a:xfrm>
            <a:off x="5753100" y="3019425"/>
            <a:ext cx="1490662" cy="549275"/>
            <a:chOff x="5057934" y="2907541"/>
            <a:chExt cx="1489660" cy="548418"/>
          </a:xfrm>
        </p:grpSpPr>
        <p:sp>
          <p:nvSpPr>
            <p:cNvPr id="175" name="Google Shape;175;p14"/>
            <p:cNvSpPr txBox="1"/>
            <p:nvPr/>
          </p:nvSpPr>
          <p:spPr>
            <a:xfrm>
              <a:off x="5057934" y="2907541"/>
              <a:ext cx="715481" cy="307494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>
                <a:srgbClr val="FF0000">
                  <a:alpha val="3960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Cambria"/>
                <a:buNone/>
              </a:pPr>
              <a:r>
                <a:rPr b="1" i="0" lang="en-US" sz="1400" u="none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- </a:t>
              </a:r>
              <a:r>
                <a:rPr b="1" i="0" lang="en-US" sz="120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16,9</a:t>
              </a:r>
              <a:r>
                <a:rPr b="1" i="0" lang="en-US" sz="1000" u="none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%</a:t>
              </a:r>
              <a:endParaRPr/>
            </a:p>
          </p:txBody>
        </p:sp>
        <p:sp>
          <p:nvSpPr>
            <p:cNvPr id="176" name="Google Shape;176;p14"/>
            <p:cNvSpPr txBox="1"/>
            <p:nvPr/>
          </p:nvSpPr>
          <p:spPr>
            <a:xfrm>
              <a:off x="5074114" y="3117405"/>
              <a:ext cx="147348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mbria"/>
                <a:buNone/>
              </a:pPr>
              <a:r>
                <a:rPr b="1" i="0" lang="en-US" sz="8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МАШИНОСТРОИТЕЛЬНАЯ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mbria"/>
                <a:buNone/>
              </a:pPr>
              <a:r>
                <a:rPr b="1" i="0" lang="en-US" sz="8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ПРОДУКЦИЯ</a:t>
              </a:r>
              <a:endParaRPr/>
            </a:p>
          </p:txBody>
        </p:sp>
      </p:grpSp>
      <p:sp>
        <p:nvSpPr>
          <p:cNvPr id="177" name="Google Shape;177;p14"/>
          <p:cNvSpPr/>
          <p:nvPr/>
        </p:nvSpPr>
        <p:spPr>
          <a:xfrm>
            <a:off x="4508500" y="3084512"/>
            <a:ext cx="77787" cy="484187"/>
          </a:xfrm>
          <a:custGeom>
            <a:rect b="b" l="l" r="r" t="t"/>
            <a:pathLst>
              <a:path extrusionOk="0" h="336" w="1250">
                <a:moveTo>
                  <a:pt x="1250" y="303"/>
                </a:moveTo>
                <a:cubicBezTo>
                  <a:pt x="1250" y="321"/>
                  <a:pt x="1235" y="336"/>
                  <a:pt x="1217" y="336"/>
                </a:cubicBezTo>
                <a:cubicBezTo>
                  <a:pt x="33" y="336"/>
                  <a:pt x="33" y="336"/>
                  <a:pt x="33" y="336"/>
                </a:cubicBezTo>
                <a:cubicBezTo>
                  <a:pt x="14" y="336"/>
                  <a:pt x="0" y="321"/>
                  <a:pt x="0" y="30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4"/>
                  <a:pt x="14" y="0"/>
                  <a:pt x="33" y="0"/>
                </a:cubicBezTo>
                <a:cubicBezTo>
                  <a:pt x="1217" y="0"/>
                  <a:pt x="1217" y="0"/>
                  <a:pt x="1217" y="0"/>
                </a:cubicBezTo>
                <a:cubicBezTo>
                  <a:pt x="1235" y="0"/>
                  <a:pt x="1250" y="14"/>
                  <a:pt x="1250" y="33"/>
                </a:cubicBezTo>
                <a:lnTo>
                  <a:pt x="1250" y="30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3500" dist="38100">
              <a:srgbClr val="BFBFBF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4"/>
          <p:cNvSpPr/>
          <p:nvPr/>
        </p:nvSpPr>
        <p:spPr>
          <a:xfrm>
            <a:off x="5703887" y="3084512"/>
            <a:ext cx="77787" cy="484187"/>
          </a:xfrm>
          <a:custGeom>
            <a:rect b="b" l="l" r="r" t="t"/>
            <a:pathLst>
              <a:path extrusionOk="0" h="336" w="1250">
                <a:moveTo>
                  <a:pt x="1250" y="303"/>
                </a:moveTo>
                <a:cubicBezTo>
                  <a:pt x="1250" y="321"/>
                  <a:pt x="1235" y="336"/>
                  <a:pt x="1217" y="336"/>
                </a:cubicBezTo>
                <a:cubicBezTo>
                  <a:pt x="33" y="336"/>
                  <a:pt x="33" y="336"/>
                  <a:pt x="33" y="336"/>
                </a:cubicBezTo>
                <a:cubicBezTo>
                  <a:pt x="14" y="336"/>
                  <a:pt x="0" y="321"/>
                  <a:pt x="0" y="30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4"/>
                  <a:pt x="14" y="0"/>
                  <a:pt x="33" y="0"/>
                </a:cubicBezTo>
                <a:cubicBezTo>
                  <a:pt x="1217" y="0"/>
                  <a:pt x="1217" y="0"/>
                  <a:pt x="1217" y="0"/>
                </a:cubicBezTo>
                <a:cubicBezTo>
                  <a:pt x="1235" y="0"/>
                  <a:pt x="1250" y="14"/>
                  <a:pt x="1250" y="33"/>
                </a:cubicBezTo>
                <a:lnTo>
                  <a:pt x="1250" y="30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3500" dist="38100">
              <a:srgbClr val="BFBFBF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4"/>
          <p:cNvSpPr/>
          <p:nvPr/>
        </p:nvSpPr>
        <p:spPr>
          <a:xfrm>
            <a:off x="7137400" y="3084512"/>
            <a:ext cx="77787" cy="484187"/>
          </a:xfrm>
          <a:custGeom>
            <a:rect b="b" l="l" r="r" t="t"/>
            <a:pathLst>
              <a:path extrusionOk="0" h="336" w="1250">
                <a:moveTo>
                  <a:pt x="1250" y="303"/>
                </a:moveTo>
                <a:cubicBezTo>
                  <a:pt x="1250" y="321"/>
                  <a:pt x="1235" y="336"/>
                  <a:pt x="1217" y="336"/>
                </a:cubicBezTo>
                <a:cubicBezTo>
                  <a:pt x="33" y="336"/>
                  <a:pt x="33" y="336"/>
                  <a:pt x="33" y="336"/>
                </a:cubicBezTo>
                <a:cubicBezTo>
                  <a:pt x="14" y="336"/>
                  <a:pt x="0" y="321"/>
                  <a:pt x="0" y="30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4"/>
                  <a:pt x="14" y="0"/>
                  <a:pt x="33" y="0"/>
                </a:cubicBezTo>
                <a:cubicBezTo>
                  <a:pt x="1217" y="0"/>
                  <a:pt x="1217" y="0"/>
                  <a:pt x="1217" y="0"/>
                </a:cubicBezTo>
                <a:cubicBezTo>
                  <a:pt x="1235" y="0"/>
                  <a:pt x="1250" y="14"/>
                  <a:pt x="1250" y="33"/>
                </a:cubicBezTo>
                <a:lnTo>
                  <a:pt x="1250" y="30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3500" dist="38100">
              <a:srgbClr val="BFBFBF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4"/>
          <p:cNvSpPr/>
          <p:nvPr/>
        </p:nvSpPr>
        <p:spPr>
          <a:xfrm rot="5400000">
            <a:off x="5938837" y="914400"/>
            <a:ext cx="79375" cy="5435600"/>
          </a:xfrm>
          <a:custGeom>
            <a:rect b="b" l="l" r="r" t="t"/>
            <a:pathLst>
              <a:path extrusionOk="0" h="336" w="1250">
                <a:moveTo>
                  <a:pt x="1250" y="303"/>
                </a:moveTo>
                <a:cubicBezTo>
                  <a:pt x="1250" y="321"/>
                  <a:pt x="1235" y="336"/>
                  <a:pt x="1217" y="336"/>
                </a:cubicBezTo>
                <a:cubicBezTo>
                  <a:pt x="33" y="336"/>
                  <a:pt x="33" y="336"/>
                  <a:pt x="33" y="336"/>
                </a:cubicBezTo>
                <a:cubicBezTo>
                  <a:pt x="14" y="336"/>
                  <a:pt x="0" y="321"/>
                  <a:pt x="0" y="30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4"/>
                  <a:pt x="14" y="0"/>
                  <a:pt x="33" y="0"/>
                </a:cubicBezTo>
                <a:cubicBezTo>
                  <a:pt x="1217" y="0"/>
                  <a:pt x="1217" y="0"/>
                  <a:pt x="1217" y="0"/>
                </a:cubicBezTo>
                <a:cubicBezTo>
                  <a:pt x="1235" y="0"/>
                  <a:pt x="1250" y="14"/>
                  <a:pt x="1250" y="33"/>
                </a:cubicBezTo>
                <a:lnTo>
                  <a:pt x="1250" y="30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3500" dir="16200000" dist="38100">
              <a:srgbClr val="BFBFBF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4"/>
          <p:cNvSpPr/>
          <p:nvPr/>
        </p:nvSpPr>
        <p:spPr>
          <a:xfrm>
            <a:off x="2205037" y="3040062"/>
            <a:ext cx="1189037" cy="588962"/>
          </a:xfrm>
          <a:prstGeom prst="roundRect">
            <a:avLst>
              <a:gd fmla="val 3948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>
              <a:srgbClr val="9CACBF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4"/>
          <p:cNvSpPr txBox="1"/>
          <p:nvPr/>
        </p:nvSpPr>
        <p:spPr>
          <a:xfrm>
            <a:off x="2197100" y="3194050"/>
            <a:ext cx="76041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mbria"/>
              <a:buNone/>
            </a:pPr>
            <a:r>
              <a:rPr b="1" i="0" lang="en-US" sz="10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ЭКСПОРТ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ambria"/>
              <a:buNone/>
            </a:pPr>
            <a:r>
              <a:rPr b="1" i="0" lang="en-US" sz="800" u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БЕЗ Э/Э</a:t>
            </a:r>
            <a:endParaRPr/>
          </a:p>
        </p:txBody>
      </p:sp>
      <p:grpSp>
        <p:nvGrpSpPr>
          <p:cNvPr id="183" name="Google Shape;183;p14"/>
          <p:cNvGrpSpPr/>
          <p:nvPr/>
        </p:nvGrpSpPr>
        <p:grpSpPr>
          <a:xfrm>
            <a:off x="3006725" y="2908300"/>
            <a:ext cx="573087" cy="500062"/>
            <a:chOff x="5673893" y="546794"/>
            <a:chExt cx="573057" cy="500956"/>
          </a:xfrm>
        </p:grpSpPr>
        <p:grpSp>
          <p:nvGrpSpPr>
            <p:cNvPr id="184" name="Google Shape;184;p14"/>
            <p:cNvGrpSpPr/>
            <p:nvPr/>
          </p:nvGrpSpPr>
          <p:grpSpPr>
            <a:xfrm>
              <a:off x="5718341" y="546794"/>
              <a:ext cx="446064" cy="500956"/>
              <a:chOff x="5709811" y="546794"/>
              <a:chExt cx="375812" cy="412750"/>
            </a:xfrm>
          </p:grpSpPr>
          <p:sp>
            <p:nvSpPr>
              <p:cNvPr id="185" name="Google Shape;185;p14"/>
              <p:cNvSpPr/>
              <p:nvPr/>
            </p:nvSpPr>
            <p:spPr>
              <a:xfrm>
                <a:off x="5709811" y="583483"/>
                <a:ext cx="375812" cy="376061"/>
              </a:xfrm>
              <a:custGeom>
                <a:rect b="b" l="l" r="r" t="t"/>
                <a:pathLst>
                  <a:path extrusionOk="0" h="1164036" w="1164022">
                    <a:moveTo>
                      <a:pt x="978407" y="155895"/>
                    </a:moveTo>
                    <a:cubicBezTo>
                      <a:pt x="1189523" y="352266"/>
                      <a:pt x="1225024" y="673616"/>
                      <a:pt x="1061866" y="911337"/>
                    </a:cubicBezTo>
                    <a:cubicBezTo>
                      <a:pt x="898707" y="1149057"/>
                      <a:pt x="586083" y="1231472"/>
                      <a:pt x="326937" y="1105080"/>
                    </a:cubicBezTo>
                    <a:cubicBezTo>
                      <a:pt x="67791" y="978688"/>
                      <a:pt x="-59741" y="681599"/>
                      <a:pt x="27131" y="406672"/>
                    </a:cubicBezTo>
                    <a:cubicBezTo>
                      <a:pt x="114002" y="131745"/>
                      <a:pt x="389084" y="-38126"/>
                      <a:pt x="673804" y="7333"/>
                    </a:cubicBezTo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rgbClr val="FF0000"/>
                </a:solidFill>
                <a:prstDash val="solid"/>
                <a:miter lim="524288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4"/>
              <p:cNvSpPr txBox="1"/>
              <p:nvPr/>
            </p:nvSpPr>
            <p:spPr>
              <a:xfrm>
                <a:off x="5932313" y="546794"/>
                <a:ext cx="109556" cy="1662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200"/>
                  <a:buFont typeface="Georgia"/>
                  <a:buNone/>
                </a:pPr>
                <a:r>
                  <a:rPr b="1" i="1" lang="en-US" sz="1200" u="none">
                    <a:solidFill>
                      <a:srgbClr val="FF0000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%</a:t>
                </a:r>
                <a:endParaRPr/>
              </a:p>
            </p:txBody>
          </p:sp>
        </p:grpSp>
        <p:sp>
          <p:nvSpPr>
            <p:cNvPr id="187" name="Google Shape;187;p14"/>
            <p:cNvSpPr txBox="1"/>
            <p:nvPr/>
          </p:nvSpPr>
          <p:spPr>
            <a:xfrm>
              <a:off x="5673893" y="699466"/>
              <a:ext cx="573057" cy="2528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000"/>
                <a:buFont typeface="Arial"/>
                <a:buNone/>
              </a:pPr>
              <a:r>
                <a:rPr b="1" i="0" lang="en-US" sz="100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- 11,4</a:t>
              </a:r>
              <a:endParaRPr/>
            </a:p>
          </p:txBody>
        </p:sp>
      </p:grpSp>
      <p:grpSp>
        <p:nvGrpSpPr>
          <p:cNvPr id="188" name="Google Shape;188;p14"/>
          <p:cNvGrpSpPr/>
          <p:nvPr/>
        </p:nvGrpSpPr>
        <p:grpSpPr>
          <a:xfrm>
            <a:off x="3657600" y="5010150"/>
            <a:ext cx="3938587" cy="1255712"/>
            <a:chOff x="3453660" y="5183080"/>
            <a:chExt cx="3939432" cy="1256139"/>
          </a:xfrm>
        </p:grpSpPr>
        <p:grpSp>
          <p:nvGrpSpPr>
            <p:cNvPr id="189" name="Google Shape;189;p14"/>
            <p:cNvGrpSpPr/>
            <p:nvPr/>
          </p:nvGrpSpPr>
          <p:grpSpPr>
            <a:xfrm>
              <a:off x="3453660" y="5183080"/>
              <a:ext cx="3939432" cy="1256139"/>
              <a:chOff x="2262045" y="5220145"/>
              <a:chExt cx="4434030" cy="1256139"/>
            </a:xfrm>
          </p:grpSpPr>
          <p:sp>
            <p:nvSpPr>
              <p:cNvPr id="190" name="Google Shape;190;p14"/>
              <p:cNvSpPr/>
              <p:nvPr/>
            </p:nvSpPr>
            <p:spPr>
              <a:xfrm>
                <a:off x="2262045" y="5377361"/>
                <a:ext cx="4434030" cy="1098923"/>
              </a:xfrm>
              <a:prstGeom prst="roundRect">
                <a:avLst>
                  <a:gd fmla="val 1211" name="adj"/>
                </a:avLst>
              </a:prstGeom>
              <a:solidFill>
                <a:schemeClr val="lt1"/>
              </a:solidFill>
              <a:ln cap="flat" cmpd="sng" w="12700">
                <a:solidFill>
                  <a:srgbClr val="D6DCE5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3500" sx="100999" dist="25400" sy="100999">
                  <a:srgbClr val="000000">
                    <a:alpha val="5882"/>
                  </a:srgbClr>
                </a:outerShdw>
              </a:effectLst>
            </p:spPr>
            <p:txBody>
              <a:bodyPr anchorCtr="0" anchor="ctr" bIns="72550" lIns="145100" spcFirstLastPara="1" rIns="145100" wrap="square" tIns="72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14"/>
              <p:cNvSpPr/>
              <p:nvPr/>
            </p:nvSpPr>
            <p:spPr>
              <a:xfrm>
                <a:off x="2265619" y="5220145"/>
                <a:ext cx="4426881" cy="360485"/>
              </a:xfrm>
              <a:prstGeom prst="roundRect">
                <a:avLst>
                  <a:gd fmla="val 2013" name="adj"/>
                </a:avLst>
              </a:prstGeom>
              <a:solidFill>
                <a:srgbClr val="4472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14"/>
              <p:cNvSpPr txBox="1"/>
              <p:nvPr/>
            </p:nvSpPr>
            <p:spPr>
              <a:xfrm>
                <a:off x="2310896" y="5260058"/>
                <a:ext cx="431044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Cambria"/>
                  <a:buNone/>
                </a:pPr>
                <a:r>
                  <a:rPr b="1" i="0" lang="en-US" sz="1000" u="none">
                    <a:solidFill>
                      <a:schemeClr val="lt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ОТРИЦАТЕЛЬНЫЙ САЛЬДО ВНЕШНЕТОРГОВОГО ОБОРОТА</a:t>
                </a:r>
                <a:endParaRPr/>
              </a:p>
            </p:txBody>
          </p:sp>
          <p:sp>
            <p:nvSpPr>
              <p:cNvPr id="193" name="Google Shape;193;p14"/>
              <p:cNvSpPr/>
              <p:nvPr/>
            </p:nvSpPr>
            <p:spPr>
              <a:xfrm>
                <a:off x="4335191" y="5507580"/>
                <a:ext cx="287739" cy="122278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" name="Google Shape;194;p14"/>
            <p:cNvGrpSpPr/>
            <p:nvPr/>
          </p:nvGrpSpPr>
          <p:grpSpPr>
            <a:xfrm>
              <a:off x="3890556" y="5716981"/>
              <a:ext cx="3065640" cy="511027"/>
              <a:chOff x="3893228" y="5716981"/>
              <a:chExt cx="3065640" cy="511027"/>
            </a:xfrm>
          </p:grpSpPr>
          <p:grpSp>
            <p:nvGrpSpPr>
              <p:cNvPr id="195" name="Google Shape;195;p14"/>
              <p:cNvGrpSpPr/>
              <p:nvPr/>
            </p:nvGrpSpPr>
            <p:grpSpPr>
              <a:xfrm>
                <a:off x="3893228" y="5716981"/>
                <a:ext cx="1255191" cy="511027"/>
                <a:chOff x="4508450" y="5786125"/>
                <a:chExt cx="1255191" cy="511027"/>
              </a:xfrm>
            </p:grpSpPr>
            <p:sp>
              <p:nvSpPr>
                <p:cNvPr id="196" name="Google Shape;196;p14"/>
                <p:cNvSpPr/>
                <p:nvPr/>
              </p:nvSpPr>
              <p:spPr>
                <a:xfrm>
                  <a:off x="4564273" y="5803804"/>
                  <a:ext cx="1143544" cy="408623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197;p14"/>
                <p:cNvSpPr txBox="1"/>
                <p:nvPr/>
              </p:nvSpPr>
              <p:spPr>
                <a:xfrm>
                  <a:off x="4763853" y="6127233"/>
                  <a:ext cx="744698" cy="16991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63500" sx="102000" sy="102000">
                    <a:srgbClr val="012E67">
                      <a:alpha val="39607"/>
                    </a:srgbClr>
                  </a:outerShdw>
                </a:effectLst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b="1" i="0" lang="en-US" sz="11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2022 год</a:t>
                  </a:r>
                  <a:endParaRPr/>
                </a:p>
              </p:txBody>
            </p:sp>
            <p:sp>
              <p:nvSpPr>
                <p:cNvPr id="198" name="Google Shape;198;p14"/>
                <p:cNvSpPr txBox="1"/>
                <p:nvPr/>
              </p:nvSpPr>
              <p:spPr>
                <a:xfrm>
                  <a:off x="4508450" y="5786125"/>
                  <a:ext cx="125519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Arial"/>
                    <a:buNone/>
                  </a:pPr>
                  <a:r>
                    <a:rPr b="1" i="0" lang="en-US" sz="1800" u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- 286 </a:t>
                  </a:r>
                  <a:r>
                    <a:rPr b="1" i="0" lang="en-US" sz="1100" u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млн $</a:t>
                  </a:r>
                  <a:endParaRPr/>
                </a:p>
              </p:txBody>
            </p:sp>
          </p:grpSp>
          <p:grpSp>
            <p:nvGrpSpPr>
              <p:cNvPr id="199" name="Google Shape;199;p14"/>
              <p:cNvGrpSpPr/>
              <p:nvPr/>
            </p:nvGrpSpPr>
            <p:grpSpPr>
              <a:xfrm>
                <a:off x="5703677" y="5716981"/>
                <a:ext cx="1255191" cy="511027"/>
                <a:chOff x="4508450" y="5786125"/>
                <a:chExt cx="1255191" cy="511027"/>
              </a:xfrm>
            </p:grpSpPr>
            <p:sp>
              <p:nvSpPr>
                <p:cNvPr id="200" name="Google Shape;200;p14"/>
                <p:cNvSpPr/>
                <p:nvPr/>
              </p:nvSpPr>
              <p:spPr>
                <a:xfrm>
                  <a:off x="4564273" y="5803804"/>
                  <a:ext cx="1143544" cy="408623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14"/>
                <p:cNvSpPr txBox="1"/>
                <p:nvPr/>
              </p:nvSpPr>
              <p:spPr>
                <a:xfrm>
                  <a:off x="4763542" y="6127233"/>
                  <a:ext cx="744698" cy="16991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63500" sx="102000" sy="102000">
                    <a:srgbClr val="012E67">
                      <a:alpha val="39607"/>
                    </a:srgbClr>
                  </a:outerShdw>
                </a:effectLst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b="1" i="0" lang="en-US" sz="11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2023 год</a:t>
                  </a:r>
                  <a:endParaRPr/>
                </a:p>
              </p:txBody>
            </p:sp>
            <p:sp>
              <p:nvSpPr>
                <p:cNvPr id="202" name="Google Shape;202;p14"/>
                <p:cNvSpPr txBox="1"/>
                <p:nvPr/>
              </p:nvSpPr>
              <p:spPr>
                <a:xfrm>
                  <a:off x="4508450" y="5786125"/>
                  <a:ext cx="125519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Arial"/>
                    <a:buNone/>
                  </a:pPr>
                  <a:r>
                    <a:rPr b="1" i="0" lang="en-US" sz="1800" u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- 349 </a:t>
                  </a:r>
                  <a:r>
                    <a:rPr b="1" i="0" lang="en-US" sz="1100" u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млн $</a:t>
                  </a:r>
                  <a:endParaRPr/>
                </a:p>
              </p:txBody>
            </p:sp>
          </p:grpSp>
        </p:grpSp>
      </p:grpSp>
      <p:sp>
        <p:nvSpPr>
          <p:cNvPr id="203" name="Google Shape;203;p14"/>
          <p:cNvSpPr txBox="1"/>
          <p:nvPr/>
        </p:nvSpPr>
        <p:spPr>
          <a:xfrm>
            <a:off x="8950325" y="1249362"/>
            <a:ext cx="191135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к уровню 2022 года </a:t>
            </a:r>
            <a:endParaRPr/>
          </a:p>
        </p:txBody>
      </p:sp>
      <p:sp>
        <p:nvSpPr>
          <p:cNvPr id="204" name="Google Shape;204;p14"/>
          <p:cNvSpPr/>
          <p:nvPr/>
        </p:nvSpPr>
        <p:spPr>
          <a:xfrm rot="5400000">
            <a:off x="5943600" y="1752600"/>
            <a:ext cx="79375" cy="5435600"/>
          </a:xfrm>
          <a:custGeom>
            <a:rect b="b" l="l" r="r" t="t"/>
            <a:pathLst>
              <a:path extrusionOk="0" h="336" w="1250">
                <a:moveTo>
                  <a:pt x="1250" y="303"/>
                </a:moveTo>
                <a:cubicBezTo>
                  <a:pt x="1250" y="321"/>
                  <a:pt x="1235" y="336"/>
                  <a:pt x="1217" y="336"/>
                </a:cubicBezTo>
                <a:cubicBezTo>
                  <a:pt x="33" y="336"/>
                  <a:pt x="33" y="336"/>
                  <a:pt x="33" y="336"/>
                </a:cubicBezTo>
                <a:cubicBezTo>
                  <a:pt x="14" y="336"/>
                  <a:pt x="0" y="321"/>
                  <a:pt x="0" y="30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4"/>
                  <a:pt x="14" y="0"/>
                  <a:pt x="33" y="0"/>
                </a:cubicBezTo>
                <a:cubicBezTo>
                  <a:pt x="1217" y="0"/>
                  <a:pt x="1217" y="0"/>
                  <a:pt x="1217" y="0"/>
                </a:cubicBezTo>
                <a:cubicBezTo>
                  <a:pt x="1235" y="0"/>
                  <a:pt x="1250" y="14"/>
                  <a:pt x="1250" y="33"/>
                </a:cubicBezTo>
                <a:lnTo>
                  <a:pt x="1250" y="30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3500" dir="16200000" dist="38100">
              <a:srgbClr val="BFBFBF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" name="Google Shape;205;p14"/>
          <p:cNvGrpSpPr/>
          <p:nvPr/>
        </p:nvGrpSpPr>
        <p:grpSpPr>
          <a:xfrm>
            <a:off x="2205037" y="3768725"/>
            <a:ext cx="1420812" cy="720725"/>
            <a:chOff x="2205038" y="3768725"/>
            <a:chExt cx="1420812" cy="720725"/>
          </a:xfrm>
        </p:grpSpPr>
        <p:sp>
          <p:nvSpPr>
            <p:cNvPr id="206" name="Google Shape;206;p14"/>
            <p:cNvSpPr/>
            <p:nvPr/>
          </p:nvSpPr>
          <p:spPr>
            <a:xfrm>
              <a:off x="2214563" y="3900488"/>
              <a:ext cx="1187450" cy="588962"/>
            </a:xfrm>
            <a:prstGeom prst="roundRect">
              <a:avLst>
                <a:gd fmla="val 3948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63500" sx="102000" sy="102000">
                <a:srgbClr val="9CACBF">
                  <a:alpha val="3960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4"/>
            <p:cNvSpPr txBox="1"/>
            <p:nvPr/>
          </p:nvSpPr>
          <p:spPr>
            <a:xfrm>
              <a:off x="2205038" y="4054475"/>
              <a:ext cx="730250" cy="369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mbria"/>
                <a:buNone/>
              </a:pPr>
              <a: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ИМПОРТ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Cambria"/>
                <a:buNone/>
              </a:pPr>
              <a:r>
                <a:rPr b="1" i="0" lang="en-US" sz="800" u="none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БЕЗ ГАЗА</a:t>
              </a:r>
              <a:endParaRPr/>
            </a:p>
          </p:txBody>
        </p:sp>
        <p:grpSp>
          <p:nvGrpSpPr>
            <p:cNvPr id="208" name="Google Shape;208;p14"/>
            <p:cNvGrpSpPr/>
            <p:nvPr/>
          </p:nvGrpSpPr>
          <p:grpSpPr>
            <a:xfrm>
              <a:off x="3052763" y="3768725"/>
              <a:ext cx="573087" cy="500063"/>
              <a:chOff x="5711993" y="546794"/>
              <a:chExt cx="573057" cy="500956"/>
            </a:xfrm>
          </p:grpSpPr>
          <p:grpSp>
            <p:nvGrpSpPr>
              <p:cNvPr id="209" name="Google Shape;209;p14"/>
              <p:cNvGrpSpPr/>
              <p:nvPr/>
            </p:nvGrpSpPr>
            <p:grpSpPr>
              <a:xfrm>
                <a:off x="5718343" y="546794"/>
                <a:ext cx="446064" cy="500956"/>
                <a:chOff x="5709813" y="546794"/>
                <a:chExt cx="375812" cy="412750"/>
              </a:xfrm>
            </p:grpSpPr>
            <p:sp>
              <p:nvSpPr>
                <p:cNvPr id="210" name="Google Shape;210;p14"/>
                <p:cNvSpPr/>
                <p:nvPr/>
              </p:nvSpPr>
              <p:spPr>
                <a:xfrm>
                  <a:off x="5709813" y="583483"/>
                  <a:ext cx="375812" cy="376061"/>
                </a:xfrm>
                <a:custGeom>
                  <a:rect b="b" l="l" r="r" t="t"/>
                  <a:pathLst>
                    <a:path extrusionOk="0" h="1164036" w="1164022">
                      <a:moveTo>
                        <a:pt x="978407" y="155895"/>
                      </a:moveTo>
                      <a:cubicBezTo>
                        <a:pt x="1189523" y="352266"/>
                        <a:pt x="1225024" y="673616"/>
                        <a:pt x="1061866" y="911337"/>
                      </a:cubicBezTo>
                      <a:cubicBezTo>
                        <a:pt x="898707" y="1149057"/>
                        <a:pt x="586083" y="1231472"/>
                        <a:pt x="326937" y="1105080"/>
                      </a:cubicBezTo>
                      <a:cubicBezTo>
                        <a:pt x="67791" y="978688"/>
                        <a:pt x="-59741" y="681599"/>
                        <a:pt x="27131" y="406672"/>
                      </a:cubicBezTo>
                      <a:cubicBezTo>
                        <a:pt x="114002" y="131745"/>
                        <a:pt x="389084" y="-38126"/>
                        <a:pt x="673804" y="7333"/>
                      </a:cubicBezTo>
                    </a:path>
                  </a:pathLst>
                </a:custGeom>
                <a:solidFill>
                  <a:schemeClr val="lt1"/>
                </a:solidFill>
                <a:ln cap="flat" cmpd="sng" w="19050">
                  <a:solidFill>
                    <a:srgbClr val="FF0000"/>
                  </a:solidFill>
                  <a:prstDash val="solid"/>
                  <a:miter lim="524288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" name="Google Shape;211;p14"/>
                <p:cNvSpPr txBox="1"/>
                <p:nvPr/>
              </p:nvSpPr>
              <p:spPr>
                <a:xfrm>
                  <a:off x="5932313" y="546794"/>
                  <a:ext cx="109556" cy="1662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ts val="1200"/>
                    <a:buFont typeface="Georgia"/>
                    <a:buNone/>
                  </a:pPr>
                  <a:r>
                    <a:rPr b="1" i="1" lang="en-US" sz="1200" u="none">
                      <a:solidFill>
                        <a:srgbClr val="FF0000"/>
                      </a:solidFill>
                      <a:latin typeface="Georgia"/>
                      <a:ea typeface="Georgia"/>
                      <a:cs typeface="Georgia"/>
                      <a:sym typeface="Georgia"/>
                    </a:rPr>
                    <a:t>%</a:t>
                  </a:r>
                  <a:endParaRPr/>
                </a:p>
              </p:txBody>
            </p:sp>
          </p:grpSp>
          <p:sp>
            <p:nvSpPr>
              <p:cNvPr id="212" name="Google Shape;212;p14"/>
              <p:cNvSpPr txBox="1"/>
              <p:nvPr/>
            </p:nvSpPr>
            <p:spPr>
              <a:xfrm>
                <a:off x="5711993" y="699466"/>
                <a:ext cx="573057" cy="2528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None/>
                </a:pPr>
                <a:r>
                  <a:rPr b="1" i="0" lang="en-US" sz="10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- 0,3</a:t>
                </a:r>
                <a:endParaRPr/>
              </a:p>
            </p:txBody>
          </p:sp>
        </p:grpSp>
      </p:grpSp>
      <p:grpSp>
        <p:nvGrpSpPr>
          <p:cNvPr id="213" name="Google Shape;213;p14"/>
          <p:cNvGrpSpPr/>
          <p:nvPr/>
        </p:nvGrpSpPr>
        <p:grpSpPr>
          <a:xfrm>
            <a:off x="3508375" y="3862387"/>
            <a:ext cx="1490662" cy="549275"/>
            <a:chOff x="5057934" y="2907541"/>
            <a:chExt cx="1489660" cy="548418"/>
          </a:xfrm>
        </p:grpSpPr>
        <p:sp>
          <p:nvSpPr>
            <p:cNvPr id="214" name="Google Shape;214;p14"/>
            <p:cNvSpPr txBox="1"/>
            <p:nvPr/>
          </p:nvSpPr>
          <p:spPr>
            <a:xfrm>
              <a:off x="5057934" y="2907541"/>
              <a:ext cx="715481" cy="307494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>
                <a:srgbClr val="FF0000">
                  <a:alpha val="3960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Cambria"/>
                <a:buNone/>
              </a:pPr>
              <a:r>
                <a:rPr b="1" i="0" lang="en-US" sz="1400" u="none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- </a:t>
              </a:r>
              <a:r>
                <a:rPr b="1" i="0" lang="en-US" sz="120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10,5</a:t>
              </a:r>
              <a:r>
                <a:rPr b="1" i="0" lang="en-US" sz="1000" u="none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%</a:t>
              </a:r>
              <a:endParaRPr/>
            </a:p>
          </p:txBody>
        </p:sp>
        <p:sp>
          <p:nvSpPr>
            <p:cNvPr id="215" name="Google Shape;215;p14"/>
            <p:cNvSpPr txBox="1"/>
            <p:nvPr/>
          </p:nvSpPr>
          <p:spPr>
            <a:xfrm>
              <a:off x="5074114" y="3117405"/>
              <a:ext cx="147348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mbria"/>
                <a:buNone/>
              </a:pPr>
              <a:r>
                <a:rPr b="1" i="0" lang="en-US" sz="8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МАШИНОСТРОИТЕЛЬНАЯ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mbria"/>
                <a:buNone/>
              </a:pPr>
              <a:r>
                <a:rPr b="1" i="0" lang="en-US" sz="8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ПРОДУКЦИЯ</a:t>
              </a:r>
              <a:endParaRPr/>
            </a:p>
          </p:txBody>
        </p:sp>
      </p:grpSp>
      <p:sp>
        <p:nvSpPr>
          <p:cNvPr id="216" name="Google Shape;216;p14"/>
          <p:cNvSpPr/>
          <p:nvPr/>
        </p:nvSpPr>
        <p:spPr>
          <a:xfrm>
            <a:off x="4892675" y="3895725"/>
            <a:ext cx="77787" cy="484187"/>
          </a:xfrm>
          <a:custGeom>
            <a:rect b="b" l="l" r="r" t="t"/>
            <a:pathLst>
              <a:path extrusionOk="0" h="336" w="1250">
                <a:moveTo>
                  <a:pt x="1250" y="303"/>
                </a:moveTo>
                <a:cubicBezTo>
                  <a:pt x="1250" y="321"/>
                  <a:pt x="1235" y="336"/>
                  <a:pt x="1217" y="336"/>
                </a:cubicBezTo>
                <a:cubicBezTo>
                  <a:pt x="33" y="336"/>
                  <a:pt x="33" y="336"/>
                  <a:pt x="33" y="336"/>
                </a:cubicBezTo>
                <a:cubicBezTo>
                  <a:pt x="14" y="336"/>
                  <a:pt x="0" y="321"/>
                  <a:pt x="0" y="30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4"/>
                  <a:pt x="14" y="0"/>
                  <a:pt x="33" y="0"/>
                </a:cubicBezTo>
                <a:cubicBezTo>
                  <a:pt x="1217" y="0"/>
                  <a:pt x="1217" y="0"/>
                  <a:pt x="1217" y="0"/>
                </a:cubicBezTo>
                <a:cubicBezTo>
                  <a:pt x="1235" y="0"/>
                  <a:pt x="1250" y="14"/>
                  <a:pt x="1250" y="33"/>
                </a:cubicBezTo>
                <a:lnTo>
                  <a:pt x="1250" y="30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3500" dist="38100">
              <a:srgbClr val="BFBFBF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" name="Google Shape;217;p14"/>
          <p:cNvGrpSpPr/>
          <p:nvPr/>
        </p:nvGrpSpPr>
        <p:grpSpPr>
          <a:xfrm>
            <a:off x="5030787" y="3862387"/>
            <a:ext cx="1239837" cy="549275"/>
            <a:chOff x="4988389" y="2907541"/>
            <a:chExt cx="1241045" cy="548418"/>
          </a:xfrm>
        </p:grpSpPr>
        <p:sp>
          <p:nvSpPr>
            <p:cNvPr id="218" name="Google Shape;218;p14"/>
            <p:cNvSpPr txBox="1"/>
            <p:nvPr/>
          </p:nvSpPr>
          <p:spPr>
            <a:xfrm>
              <a:off x="5001101" y="2907541"/>
              <a:ext cx="716660" cy="307494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>
                <a:srgbClr val="FF0000">
                  <a:alpha val="3960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Cambria"/>
                <a:buNone/>
              </a:pPr>
              <a:r>
                <a:rPr b="1" i="0" lang="en-US" sz="1400" u="none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- </a:t>
              </a:r>
              <a:r>
                <a:rPr b="1" i="0" lang="en-US" sz="120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19,8</a:t>
              </a:r>
              <a:r>
                <a:rPr b="1" i="0" lang="en-US" sz="1000" u="none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%</a:t>
              </a:r>
              <a:endParaRPr/>
            </a:p>
          </p:txBody>
        </p:sp>
        <p:sp>
          <p:nvSpPr>
            <p:cNvPr id="219" name="Google Shape;219;p14"/>
            <p:cNvSpPr txBox="1"/>
            <p:nvPr/>
          </p:nvSpPr>
          <p:spPr>
            <a:xfrm>
              <a:off x="4988389" y="3117405"/>
              <a:ext cx="124104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mbria"/>
                <a:buNone/>
              </a:pPr>
              <a:r>
                <a:rPr b="1" i="0" lang="en-US" sz="8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ПРОДУКЦИЯ ЛЕГКОЙ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mbria"/>
                <a:buNone/>
              </a:pPr>
              <a:r>
                <a:rPr b="1" i="0" lang="en-US" sz="8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ПРОМЫШЛЕННОСТИ</a:t>
              </a:r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"/>
          <p:cNvSpPr txBox="1"/>
          <p:nvPr/>
        </p:nvSpPr>
        <p:spPr>
          <a:xfrm>
            <a:off x="179387" y="6438900"/>
            <a:ext cx="2840037" cy="346075"/>
          </a:xfrm>
          <a:prstGeom prst="rect">
            <a:avLst/>
          </a:pr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5" name="Google Shape;225;p15"/>
          <p:cNvGrpSpPr/>
          <p:nvPr/>
        </p:nvGrpSpPr>
        <p:grpSpPr>
          <a:xfrm>
            <a:off x="150812" y="6070600"/>
            <a:ext cx="2792412" cy="368300"/>
            <a:chOff x="1121790" y="4704549"/>
            <a:chExt cx="2791306" cy="369332"/>
          </a:xfrm>
        </p:grpSpPr>
        <p:grpSp>
          <p:nvGrpSpPr>
            <p:cNvPr id="226" name="Google Shape;226;p15"/>
            <p:cNvGrpSpPr/>
            <p:nvPr/>
          </p:nvGrpSpPr>
          <p:grpSpPr>
            <a:xfrm>
              <a:off x="1208904" y="4704549"/>
              <a:ext cx="2704192" cy="369332"/>
              <a:chOff x="1208904" y="4547972"/>
              <a:chExt cx="2704192" cy="369332"/>
            </a:xfrm>
          </p:grpSpPr>
          <p:pic>
            <p:nvPicPr>
              <p:cNvPr id="227" name="Google Shape;227;p15"/>
              <p:cNvPicPr preferRelativeResize="0"/>
              <p:nvPr/>
            </p:nvPicPr>
            <p:blipFill rotWithShape="1">
              <a:blip r:embed="rId4">
                <a:alphaModFix/>
              </a:blip>
              <a:srcRect b="23362" l="22462" r="23603" t="22702"/>
              <a:stretch/>
            </p:blipFill>
            <p:spPr>
              <a:xfrm>
                <a:off x="1208904" y="4604951"/>
                <a:ext cx="255374" cy="255374"/>
              </a:xfrm>
              <a:prstGeom prst="ellipse">
                <a:avLst/>
              </a:prstGeom>
              <a:noFill/>
              <a:ln>
                <a:noFill/>
              </a:ln>
            </p:spPr>
          </p:pic>
          <p:sp>
            <p:nvSpPr>
              <p:cNvPr id="228" name="Google Shape;228;p15"/>
              <p:cNvSpPr txBox="1"/>
              <p:nvPr/>
            </p:nvSpPr>
            <p:spPr>
              <a:xfrm>
                <a:off x="1431326" y="4547972"/>
                <a:ext cx="248177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"/>
                  <a:buNone/>
                </a:pPr>
                <a:r>
                  <a:rPr b="0" i="0" lang="en-US" sz="9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Министерство экономического развития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"/>
                  <a:buNone/>
                </a:pPr>
                <a:r>
                  <a:rPr b="0" i="0" lang="en-US" sz="9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Приднестровской Молдавской Республики</a:t>
                </a:r>
                <a:endParaRPr/>
              </a:p>
            </p:txBody>
          </p:sp>
        </p:grpSp>
        <p:sp>
          <p:nvSpPr>
            <p:cNvPr id="229" name="Google Shape;229;p15"/>
            <p:cNvSpPr txBox="1"/>
            <p:nvPr/>
          </p:nvSpPr>
          <p:spPr>
            <a:xfrm>
              <a:off x="1121790" y="4704549"/>
              <a:ext cx="2757982" cy="369332"/>
            </a:xfrm>
            <a:prstGeom prst="rect">
              <a:avLst/>
            </a:prstGeom>
            <a:solidFill>
              <a:schemeClr val="lt1">
                <a:alpha val="6078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15"/>
          <p:cNvSpPr txBox="1"/>
          <p:nvPr/>
        </p:nvSpPr>
        <p:spPr>
          <a:xfrm>
            <a:off x="9193212" y="0"/>
            <a:ext cx="2998787" cy="6858000"/>
          </a:xfrm>
          <a:prstGeom prst="rect">
            <a:avLst/>
          </a:prstGeom>
          <a:solidFill>
            <a:srgbClr val="9CAC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1" name="Google Shape;231;p15"/>
          <p:cNvGrpSpPr/>
          <p:nvPr/>
        </p:nvGrpSpPr>
        <p:grpSpPr>
          <a:xfrm>
            <a:off x="396875" y="441325"/>
            <a:ext cx="3943350" cy="1687512"/>
            <a:chOff x="378545" y="782424"/>
            <a:chExt cx="4514831" cy="1932495"/>
          </a:xfrm>
        </p:grpSpPr>
        <p:grpSp>
          <p:nvGrpSpPr>
            <p:cNvPr id="232" name="Google Shape;232;p15"/>
            <p:cNvGrpSpPr/>
            <p:nvPr/>
          </p:nvGrpSpPr>
          <p:grpSpPr>
            <a:xfrm>
              <a:off x="378545" y="782424"/>
              <a:ext cx="2268009" cy="1932495"/>
              <a:chOff x="142875" y="2535810"/>
              <a:chExt cx="2268009" cy="1932495"/>
            </a:xfrm>
          </p:grpSpPr>
          <p:sp>
            <p:nvSpPr>
              <p:cNvPr id="233" name="Google Shape;233;p15"/>
              <p:cNvSpPr/>
              <p:nvPr/>
            </p:nvSpPr>
            <p:spPr>
              <a:xfrm>
                <a:off x="142875" y="3952636"/>
                <a:ext cx="438344" cy="343779"/>
              </a:xfrm>
              <a:custGeom>
                <a:rect b="b" l="l" r="r" t="t"/>
                <a:pathLst>
                  <a:path extrusionOk="0" h="10000" w="10000">
                    <a:moveTo>
                      <a:pt x="8423" y="10000"/>
                    </a:moveTo>
                    <a:lnTo>
                      <a:pt x="10000" y="0"/>
                    </a:lnTo>
                    <a:lnTo>
                      <a:pt x="0" y="0"/>
                    </a:lnTo>
                    <a:lnTo>
                      <a:pt x="8423" y="10000"/>
                    </a:lnTo>
                    <a:close/>
                  </a:path>
                </a:pathLst>
              </a:custGeom>
              <a:solidFill>
                <a:srgbClr val="9CACB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4" name="Google Shape;234;p15"/>
              <p:cNvGrpSpPr/>
              <p:nvPr/>
            </p:nvGrpSpPr>
            <p:grpSpPr>
              <a:xfrm>
                <a:off x="377072" y="2535810"/>
                <a:ext cx="2033812" cy="1932495"/>
                <a:chOff x="172405" y="1779716"/>
                <a:chExt cx="4064950" cy="4473828"/>
              </a:xfrm>
            </p:grpSpPr>
            <p:sp>
              <p:nvSpPr>
                <p:cNvPr id="235" name="Google Shape;235;p15"/>
                <p:cNvSpPr/>
                <p:nvPr/>
              </p:nvSpPr>
              <p:spPr>
                <a:xfrm>
                  <a:off x="172405" y="1779716"/>
                  <a:ext cx="4029342" cy="4473828"/>
                </a:xfrm>
                <a:custGeom>
                  <a:rect b="b" l="l" r="r" t="t"/>
                  <a:pathLst>
                    <a:path extrusionOk="0" h="9270" w="8349">
                      <a:moveTo>
                        <a:pt x="3027" y="0"/>
                      </a:moveTo>
                      <a:lnTo>
                        <a:pt x="8349" y="0"/>
                      </a:lnTo>
                      <a:lnTo>
                        <a:pt x="5438" y="9270"/>
                      </a:lnTo>
                      <a:lnTo>
                        <a:pt x="0" y="9270"/>
                      </a:lnTo>
                      <a:lnTo>
                        <a:pt x="302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CE1E7"/>
                    </a:gs>
                    <a:gs pos="34000">
                      <a:srgbClr val="7F7F7F">
                        <a:alpha val="44705"/>
                      </a:srgbClr>
                    </a:gs>
                    <a:gs pos="62808">
                      <a:srgbClr val="7F7F7F">
                        <a:alpha val="63921"/>
                      </a:srgbClr>
                    </a:gs>
                    <a:gs pos="82000">
                      <a:srgbClr val="DCE1E7"/>
                    </a:gs>
                    <a:gs pos="100000">
                      <a:srgbClr val="DCE1E7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" name="Google Shape;236;p15"/>
                <p:cNvSpPr/>
                <p:nvPr/>
              </p:nvSpPr>
              <p:spPr>
                <a:xfrm>
                  <a:off x="208013" y="1779716"/>
                  <a:ext cx="4029342" cy="4473826"/>
                </a:xfrm>
                <a:custGeom>
                  <a:rect b="b" l="l" r="r" t="t"/>
                  <a:pathLst>
                    <a:path extrusionOk="0" h="9270" w="8349">
                      <a:moveTo>
                        <a:pt x="3027" y="0"/>
                      </a:moveTo>
                      <a:lnTo>
                        <a:pt x="8349" y="0"/>
                      </a:lnTo>
                      <a:lnTo>
                        <a:pt x="5438" y="9270"/>
                      </a:lnTo>
                      <a:lnTo>
                        <a:pt x="0" y="9270"/>
                      </a:lnTo>
                      <a:lnTo>
                        <a:pt x="302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37" name="Google Shape;237;p15"/>
              <p:cNvSpPr/>
              <p:nvPr/>
            </p:nvSpPr>
            <p:spPr>
              <a:xfrm>
                <a:off x="142875" y="2925763"/>
                <a:ext cx="1629257" cy="1042173"/>
              </a:xfrm>
              <a:custGeom>
                <a:rect b="b" l="l" r="r" t="t"/>
                <a:pathLst>
                  <a:path extrusionOk="0" h="3028" w="5438">
                    <a:moveTo>
                      <a:pt x="0" y="3028"/>
                    </a:moveTo>
                    <a:lnTo>
                      <a:pt x="1463" y="3028"/>
                    </a:lnTo>
                    <a:lnTo>
                      <a:pt x="4002" y="3028"/>
                    </a:lnTo>
                    <a:lnTo>
                      <a:pt x="5438" y="1555"/>
                    </a:lnTo>
                    <a:lnTo>
                      <a:pt x="4937" y="0"/>
                    </a:lnTo>
                    <a:lnTo>
                      <a:pt x="926" y="0"/>
                    </a:lnTo>
                    <a:lnTo>
                      <a:pt x="0" y="3028"/>
                    </a:ln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5"/>
              <p:cNvSpPr txBox="1"/>
              <p:nvPr/>
            </p:nvSpPr>
            <p:spPr>
              <a:xfrm>
                <a:off x="351710" y="3103894"/>
                <a:ext cx="1381690" cy="5990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mbria"/>
                  <a:buNone/>
                </a:pPr>
                <a:r>
                  <a:rPr b="1" i="0" lang="en-US" sz="1400" u="none">
                    <a:solidFill>
                      <a:schemeClr val="lt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с 10 августа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mbria"/>
                  <a:buNone/>
                </a:pPr>
                <a:r>
                  <a:rPr b="1" i="0" lang="en-US" sz="1400" u="none">
                    <a:solidFill>
                      <a:schemeClr val="lt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2023 года</a:t>
                </a:r>
                <a:endParaRPr/>
              </a:p>
            </p:txBody>
          </p:sp>
        </p:grpSp>
        <p:cxnSp>
          <p:nvCxnSpPr>
            <p:cNvPr id="239" name="Google Shape;239;p15"/>
            <p:cNvCxnSpPr/>
            <p:nvPr/>
          </p:nvCxnSpPr>
          <p:spPr>
            <a:xfrm>
              <a:off x="2077969" y="1713221"/>
              <a:ext cx="2679091" cy="0"/>
            </a:xfrm>
            <a:prstGeom prst="straightConnector1">
              <a:avLst/>
            </a:prstGeom>
            <a:noFill/>
            <a:ln cap="flat" cmpd="sng" w="9525">
              <a:solidFill>
                <a:srgbClr val="9CACB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40" name="Google Shape;240;p15"/>
            <p:cNvSpPr txBox="1"/>
            <p:nvPr/>
          </p:nvSpPr>
          <p:spPr>
            <a:xfrm>
              <a:off x="1951264" y="1266514"/>
              <a:ext cx="2942112" cy="458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mbria"/>
                <a:buNone/>
              </a:pPr>
              <a: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ОПЛАТА ЗА ТАМОЖЕННОЕ ОФОРМЛЕНИЕ ИМПОРТА И ЭКСПОРТА</a:t>
              </a:r>
              <a:endParaRPr/>
            </a:p>
          </p:txBody>
        </p:sp>
        <p:sp>
          <p:nvSpPr>
            <p:cNvPr id="241" name="Google Shape;241;p15"/>
            <p:cNvSpPr txBox="1"/>
            <p:nvPr/>
          </p:nvSpPr>
          <p:spPr>
            <a:xfrm>
              <a:off x="1943627" y="1672942"/>
              <a:ext cx="1813743" cy="422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2C4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rgbClr val="4472C4"/>
                  </a:solidFill>
                  <a:latin typeface="Arial"/>
                  <a:ea typeface="Arial"/>
                  <a:cs typeface="Arial"/>
                  <a:sym typeface="Arial"/>
                </a:rPr>
                <a:t>260-300</a:t>
              </a:r>
              <a:r>
                <a:rPr b="1" i="0" lang="en-US" sz="1800" u="none">
                  <a:solidFill>
                    <a:srgbClr val="4472C4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b="1" i="0" lang="en-US" sz="1400" u="none">
                  <a:solidFill>
                    <a:srgbClr val="4472C4"/>
                  </a:solidFill>
                  <a:latin typeface="Cambria"/>
                  <a:ea typeface="Cambria"/>
                  <a:cs typeface="Cambria"/>
                  <a:sym typeface="Cambria"/>
                </a:rPr>
                <a:t>тыс. $</a:t>
              </a:r>
              <a:endParaRPr/>
            </a:p>
          </p:txBody>
        </p:sp>
        <p:sp>
          <p:nvSpPr>
            <p:cNvPr id="242" name="Google Shape;242;p15"/>
            <p:cNvSpPr txBox="1"/>
            <p:nvPr/>
          </p:nvSpPr>
          <p:spPr>
            <a:xfrm>
              <a:off x="1943627" y="2001361"/>
              <a:ext cx="2900005" cy="246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mbria"/>
                <a:buNone/>
              </a:pPr>
              <a:r>
                <a:rPr b="1" i="0" lang="en-US" sz="8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ДОПОЛНИТЕЛЬНЫЕ ЕЖЕМЕСЯЧНЫЕ ЗАТРАТЫ</a:t>
              </a:r>
              <a:endParaRPr/>
            </a:p>
          </p:txBody>
        </p:sp>
      </p:grpSp>
      <p:grpSp>
        <p:nvGrpSpPr>
          <p:cNvPr id="243" name="Google Shape;243;p15"/>
          <p:cNvGrpSpPr/>
          <p:nvPr/>
        </p:nvGrpSpPr>
        <p:grpSpPr>
          <a:xfrm>
            <a:off x="4779962" y="441325"/>
            <a:ext cx="3943350" cy="1687512"/>
            <a:chOff x="4568200" y="350697"/>
            <a:chExt cx="3943165" cy="1687804"/>
          </a:xfrm>
        </p:grpSpPr>
        <p:grpSp>
          <p:nvGrpSpPr>
            <p:cNvPr id="244" name="Google Shape;244;p15"/>
            <p:cNvGrpSpPr/>
            <p:nvPr/>
          </p:nvGrpSpPr>
          <p:grpSpPr>
            <a:xfrm>
              <a:off x="4568200" y="350697"/>
              <a:ext cx="3943165" cy="1687804"/>
              <a:chOff x="378545" y="782424"/>
              <a:chExt cx="4514831" cy="1932495"/>
            </a:xfrm>
          </p:grpSpPr>
          <p:grpSp>
            <p:nvGrpSpPr>
              <p:cNvPr id="245" name="Google Shape;245;p15"/>
              <p:cNvGrpSpPr/>
              <p:nvPr/>
            </p:nvGrpSpPr>
            <p:grpSpPr>
              <a:xfrm>
                <a:off x="378545" y="782424"/>
                <a:ext cx="2268009" cy="1932495"/>
                <a:chOff x="142875" y="2535810"/>
                <a:chExt cx="2268009" cy="1932495"/>
              </a:xfrm>
            </p:grpSpPr>
            <p:sp>
              <p:nvSpPr>
                <p:cNvPr id="246" name="Google Shape;246;p15"/>
                <p:cNvSpPr/>
                <p:nvPr/>
              </p:nvSpPr>
              <p:spPr>
                <a:xfrm>
                  <a:off x="142875" y="3952636"/>
                  <a:ext cx="438344" cy="343779"/>
                </a:xfrm>
                <a:custGeom>
                  <a:rect b="b" l="l" r="r" t="t"/>
                  <a:pathLst>
                    <a:path extrusionOk="0" h="10000" w="10000">
                      <a:moveTo>
                        <a:pt x="8423" y="10000"/>
                      </a:moveTo>
                      <a:lnTo>
                        <a:pt x="10000" y="0"/>
                      </a:lnTo>
                      <a:lnTo>
                        <a:pt x="0" y="0"/>
                      </a:lnTo>
                      <a:lnTo>
                        <a:pt x="8423" y="10000"/>
                      </a:lnTo>
                      <a:close/>
                    </a:path>
                  </a:pathLst>
                </a:custGeom>
                <a:solidFill>
                  <a:srgbClr val="9CACB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47" name="Google Shape;247;p15"/>
                <p:cNvGrpSpPr/>
                <p:nvPr/>
              </p:nvGrpSpPr>
              <p:grpSpPr>
                <a:xfrm>
                  <a:off x="377072" y="2535810"/>
                  <a:ext cx="2033812" cy="1932495"/>
                  <a:chOff x="172405" y="1779716"/>
                  <a:chExt cx="4064950" cy="4473828"/>
                </a:xfrm>
              </p:grpSpPr>
              <p:sp>
                <p:nvSpPr>
                  <p:cNvPr id="248" name="Google Shape;248;p15"/>
                  <p:cNvSpPr/>
                  <p:nvPr/>
                </p:nvSpPr>
                <p:spPr>
                  <a:xfrm>
                    <a:off x="172405" y="1779716"/>
                    <a:ext cx="4029342" cy="4473828"/>
                  </a:xfrm>
                  <a:custGeom>
                    <a:rect b="b" l="l" r="r" t="t"/>
                    <a:pathLst>
                      <a:path extrusionOk="0" h="9270" w="8349">
                        <a:moveTo>
                          <a:pt x="3027" y="0"/>
                        </a:moveTo>
                        <a:lnTo>
                          <a:pt x="8349" y="0"/>
                        </a:lnTo>
                        <a:lnTo>
                          <a:pt x="5438" y="9270"/>
                        </a:lnTo>
                        <a:lnTo>
                          <a:pt x="0" y="9270"/>
                        </a:lnTo>
                        <a:lnTo>
                          <a:pt x="302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DCE1E7"/>
                      </a:gs>
                      <a:gs pos="34000">
                        <a:srgbClr val="7F7F7F">
                          <a:alpha val="44705"/>
                        </a:srgbClr>
                      </a:gs>
                      <a:gs pos="62808">
                        <a:srgbClr val="7F7F7F">
                          <a:alpha val="63921"/>
                        </a:srgbClr>
                      </a:gs>
                      <a:gs pos="82000">
                        <a:srgbClr val="DCE1E7"/>
                      </a:gs>
                      <a:gs pos="100000">
                        <a:srgbClr val="DCE1E7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15"/>
                  <p:cNvSpPr/>
                  <p:nvPr/>
                </p:nvSpPr>
                <p:spPr>
                  <a:xfrm>
                    <a:off x="208013" y="1779716"/>
                    <a:ext cx="4029342" cy="4473826"/>
                  </a:xfrm>
                  <a:custGeom>
                    <a:rect b="b" l="l" r="r" t="t"/>
                    <a:pathLst>
                      <a:path extrusionOk="0" h="9270" w="8349">
                        <a:moveTo>
                          <a:pt x="3027" y="0"/>
                        </a:moveTo>
                        <a:lnTo>
                          <a:pt x="8349" y="0"/>
                        </a:lnTo>
                        <a:lnTo>
                          <a:pt x="5438" y="9270"/>
                        </a:lnTo>
                        <a:lnTo>
                          <a:pt x="0" y="9270"/>
                        </a:lnTo>
                        <a:lnTo>
                          <a:pt x="3027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50" name="Google Shape;250;p15"/>
                <p:cNvSpPr/>
                <p:nvPr/>
              </p:nvSpPr>
              <p:spPr>
                <a:xfrm>
                  <a:off x="142875" y="2925763"/>
                  <a:ext cx="1629257" cy="1042173"/>
                </a:xfrm>
                <a:custGeom>
                  <a:rect b="b" l="l" r="r" t="t"/>
                  <a:pathLst>
                    <a:path extrusionOk="0" h="3028" w="5438">
                      <a:moveTo>
                        <a:pt x="0" y="3028"/>
                      </a:moveTo>
                      <a:lnTo>
                        <a:pt x="1463" y="3028"/>
                      </a:lnTo>
                      <a:lnTo>
                        <a:pt x="4002" y="3028"/>
                      </a:lnTo>
                      <a:lnTo>
                        <a:pt x="5438" y="1555"/>
                      </a:lnTo>
                      <a:lnTo>
                        <a:pt x="4937" y="0"/>
                      </a:lnTo>
                      <a:lnTo>
                        <a:pt x="926" y="0"/>
                      </a:lnTo>
                      <a:lnTo>
                        <a:pt x="0" y="3028"/>
                      </a:lnTo>
                      <a:close/>
                    </a:path>
                  </a:pathLst>
                </a:custGeom>
                <a:solidFill>
                  <a:srgbClr val="4472C4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15"/>
                <p:cNvSpPr txBox="1"/>
                <p:nvPr/>
              </p:nvSpPr>
              <p:spPr>
                <a:xfrm>
                  <a:off x="351710" y="3103894"/>
                  <a:ext cx="1176712" cy="5990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mbria"/>
                    <a:buNone/>
                  </a:pPr>
                  <a:r>
                    <a:rPr b="1" i="0" lang="en-US" sz="1400" u="none">
                      <a:solidFill>
                        <a:schemeClr val="lt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с апреля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mbria"/>
                    <a:buNone/>
                  </a:pPr>
                  <a:r>
                    <a:rPr b="1" i="0" lang="en-US" sz="1400" u="none">
                      <a:solidFill>
                        <a:schemeClr val="lt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2023 года</a:t>
                  </a:r>
                  <a:endParaRPr/>
                </a:p>
              </p:txBody>
            </p:sp>
          </p:grpSp>
          <p:cxnSp>
            <p:nvCxnSpPr>
              <p:cNvPr id="252" name="Google Shape;252;p15"/>
              <p:cNvCxnSpPr/>
              <p:nvPr/>
            </p:nvCxnSpPr>
            <p:spPr>
              <a:xfrm>
                <a:off x="2077968" y="1713221"/>
                <a:ext cx="267909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CACB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253" name="Google Shape;253;p15"/>
              <p:cNvSpPr txBox="1"/>
              <p:nvPr/>
            </p:nvSpPr>
            <p:spPr>
              <a:xfrm>
                <a:off x="1950738" y="1266002"/>
                <a:ext cx="2942638" cy="4581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Cambria"/>
                  <a:buNone/>
                </a:pPr>
                <a:r>
                  <a:rPr b="1" i="0" lang="en-US" sz="10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ПЛАТА ЗА ЗАГРЯЗНЕНИЕ ОКРУЖАЮЩЕЙ СРЕДЫ</a:t>
                </a:r>
                <a:endParaRPr/>
              </a:p>
            </p:txBody>
          </p:sp>
          <p:sp>
            <p:nvSpPr>
              <p:cNvPr id="254" name="Google Shape;254;p15"/>
              <p:cNvSpPr txBox="1"/>
              <p:nvPr/>
            </p:nvSpPr>
            <p:spPr>
              <a:xfrm>
                <a:off x="1922040" y="1672942"/>
                <a:ext cx="1152999" cy="4228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472C4"/>
                  </a:buClr>
                  <a:buSzPts val="1800"/>
                  <a:buFont typeface="Arial"/>
                  <a:buNone/>
                </a:pPr>
                <a:r>
                  <a:rPr b="1" i="0" lang="en-US" sz="1800" u="none">
                    <a:solidFill>
                      <a:srgbClr val="4472C4"/>
                    </a:solidFill>
                    <a:latin typeface="Arial"/>
                    <a:ea typeface="Arial"/>
                    <a:cs typeface="Arial"/>
                    <a:sym typeface="Arial"/>
                  </a:rPr>
                  <a:t>35 </a:t>
                </a:r>
                <a:r>
                  <a:rPr b="1" i="0" lang="en-US" sz="1400" u="none">
                    <a:solidFill>
                      <a:srgbClr val="4472C4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тыс. $</a:t>
                </a:r>
                <a:endParaRPr/>
              </a:p>
            </p:txBody>
          </p:sp>
          <p:sp>
            <p:nvSpPr>
              <p:cNvPr id="255" name="Google Shape;255;p15"/>
              <p:cNvSpPr txBox="1"/>
              <p:nvPr/>
            </p:nvSpPr>
            <p:spPr>
              <a:xfrm>
                <a:off x="1922040" y="2001361"/>
                <a:ext cx="2900005" cy="2466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Cambria"/>
                  <a:buNone/>
                </a:pPr>
                <a:r>
                  <a:rPr b="1" i="0" lang="en-US" sz="8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ЭКОЛОГИЧЕСКИЙ СБОР ЗА 2022 ГОД</a:t>
                </a:r>
                <a:endParaRPr/>
              </a:p>
            </p:txBody>
          </p:sp>
        </p:grpSp>
        <p:sp>
          <p:nvSpPr>
            <p:cNvPr id="256" name="Google Shape;256;p15"/>
            <p:cNvSpPr txBox="1"/>
            <p:nvPr/>
          </p:nvSpPr>
          <p:spPr>
            <a:xfrm>
              <a:off x="5913891" y="1563137"/>
              <a:ext cx="82586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mbria"/>
                <a:buNone/>
              </a:pPr>
              <a:r>
                <a:rPr b="1" i="0" lang="en-US" sz="9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ОАО «ММЗ»</a:t>
              </a:r>
              <a:endParaRPr/>
            </a:p>
          </p:txBody>
        </p:sp>
      </p:grpSp>
      <p:grpSp>
        <p:nvGrpSpPr>
          <p:cNvPr id="257" name="Google Shape;257;p15"/>
          <p:cNvGrpSpPr/>
          <p:nvPr/>
        </p:nvGrpSpPr>
        <p:grpSpPr>
          <a:xfrm>
            <a:off x="396875" y="2255837"/>
            <a:ext cx="3943350" cy="1687512"/>
            <a:chOff x="265254" y="2060921"/>
            <a:chExt cx="3943165" cy="1687804"/>
          </a:xfrm>
        </p:grpSpPr>
        <p:grpSp>
          <p:nvGrpSpPr>
            <p:cNvPr id="258" name="Google Shape;258;p15"/>
            <p:cNvGrpSpPr/>
            <p:nvPr/>
          </p:nvGrpSpPr>
          <p:grpSpPr>
            <a:xfrm>
              <a:off x="265254" y="2060921"/>
              <a:ext cx="3943165" cy="1687804"/>
              <a:chOff x="378545" y="782424"/>
              <a:chExt cx="4514831" cy="1932495"/>
            </a:xfrm>
          </p:grpSpPr>
          <p:grpSp>
            <p:nvGrpSpPr>
              <p:cNvPr id="259" name="Google Shape;259;p15"/>
              <p:cNvGrpSpPr/>
              <p:nvPr/>
            </p:nvGrpSpPr>
            <p:grpSpPr>
              <a:xfrm>
                <a:off x="378545" y="782424"/>
                <a:ext cx="2268009" cy="1932495"/>
                <a:chOff x="142875" y="2535810"/>
                <a:chExt cx="2268009" cy="1932495"/>
              </a:xfrm>
            </p:grpSpPr>
            <p:sp>
              <p:nvSpPr>
                <p:cNvPr id="260" name="Google Shape;260;p15"/>
                <p:cNvSpPr/>
                <p:nvPr/>
              </p:nvSpPr>
              <p:spPr>
                <a:xfrm>
                  <a:off x="142875" y="3952636"/>
                  <a:ext cx="438344" cy="343779"/>
                </a:xfrm>
                <a:custGeom>
                  <a:rect b="b" l="l" r="r" t="t"/>
                  <a:pathLst>
                    <a:path extrusionOk="0" h="10000" w="10000">
                      <a:moveTo>
                        <a:pt x="8423" y="10000"/>
                      </a:moveTo>
                      <a:lnTo>
                        <a:pt x="10000" y="0"/>
                      </a:lnTo>
                      <a:lnTo>
                        <a:pt x="0" y="0"/>
                      </a:lnTo>
                      <a:lnTo>
                        <a:pt x="8423" y="10000"/>
                      </a:lnTo>
                      <a:close/>
                    </a:path>
                  </a:pathLst>
                </a:custGeom>
                <a:solidFill>
                  <a:srgbClr val="9CACB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61" name="Google Shape;261;p15"/>
                <p:cNvGrpSpPr/>
                <p:nvPr/>
              </p:nvGrpSpPr>
              <p:grpSpPr>
                <a:xfrm>
                  <a:off x="377072" y="2535810"/>
                  <a:ext cx="2033812" cy="1932495"/>
                  <a:chOff x="172405" y="1779716"/>
                  <a:chExt cx="4064950" cy="4473828"/>
                </a:xfrm>
              </p:grpSpPr>
              <p:sp>
                <p:nvSpPr>
                  <p:cNvPr id="262" name="Google Shape;262;p15"/>
                  <p:cNvSpPr/>
                  <p:nvPr/>
                </p:nvSpPr>
                <p:spPr>
                  <a:xfrm>
                    <a:off x="172405" y="1779716"/>
                    <a:ext cx="4029342" cy="4473828"/>
                  </a:xfrm>
                  <a:custGeom>
                    <a:rect b="b" l="l" r="r" t="t"/>
                    <a:pathLst>
                      <a:path extrusionOk="0" h="9270" w="8349">
                        <a:moveTo>
                          <a:pt x="3027" y="0"/>
                        </a:moveTo>
                        <a:lnTo>
                          <a:pt x="8349" y="0"/>
                        </a:lnTo>
                        <a:lnTo>
                          <a:pt x="5438" y="9270"/>
                        </a:lnTo>
                        <a:lnTo>
                          <a:pt x="0" y="9270"/>
                        </a:lnTo>
                        <a:lnTo>
                          <a:pt x="302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DCE1E7"/>
                      </a:gs>
                      <a:gs pos="34000">
                        <a:srgbClr val="7F7F7F">
                          <a:alpha val="44705"/>
                        </a:srgbClr>
                      </a:gs>
                      <a:gs pos="62808">
                        <a:srgbClr val="7F7F7F">
                          <a:alpha val="63921"/>
                        </a:srgbClr>
                      </a:gs>
                      <a:gs pos="82000">
                        <a:srgbClr val="DCE1E7"/>
                      </a:gs>
                      <a:gs pos="100000">
                        <a:srgbClr val="DCE1E7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" name="Google Shape;263;p15"/>
                  <p:cNvSpPr/>
                  <p:nvPr/>
                </p:nvSpPr>
                <p:spPr>
                  <a:xfrm>
                    <a:off x="208013" y="1779716"/>
                    <a:ext cx="4029342" cy="4473826"/>
                  </a:xfrm>
                  <a:custGeom>
                    <a:rect b="b" l="l" r="r" t="t"/>
                    <a:pathLst>
                      <a:path extrusionOk="0" h="9270" w="8349">
                        <a:moveTo>
                          <a:pt x="3027" y="0"/>
                        </a:moveTo>
                        <a:lnTo>
                          <a:pt x="8349" y="0"/>
                        </a:lnTo>
                        <a:lnTo>
                          <a:pt x="5438" y="9270"/>
                        </a:lnTo>
                        <a:lnTo>
                          <a:pt x="0" y="9270"/>
                        </a:lnTo>
                        <a:lnTo>
                          <a:pt x="3027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64" name="Google Shape;264;p15"/>
                <p:cNvSpPr/>
                <p:nvPr/>
              </p:nvSpPr>
              <p:spPr>
                <a:xfrm>
                  <a:off x="142875" y="2925763"/>
                  <a:ext cx="1629257" cy="1042173"/>
                </a:xfrm>
                <a:custGeom>
                  <a:rect b="b" l="l" r="r" t="t"/>
                  <a:pathLst>
                    <a:path extrusionOk="0" h="3028" w="5438">
                      <a:moveTo>
                        <a:pt x="0" y="3028"/>
                      </a:moveTo>
                      <a:lnTo>
                        <a:pt x="1463" y="3028"/>
                      </a:lnTo>
                      <a:lnTo>
                        <a:pt x="4002" y="3028"/>
                      </a:lnTo>
                      <a:lnTo>
                        <a:pt x="5438" y="1555"/>
                      </a:lnTo>
                      <a:lnTo>
                        <a:pt x="4937" y="0"/>
                      </a:lnTo>
                      <a:lnTo>
                        <a:pt x="926" y="0"/>
                      </a:lnTo>
                      <a:lnTo>
                        <a:pt x="0" y="3028"/>
                      </a:lnTo>
                      <a:close/>
                    </a:path>
                  </a:pathLst>
                </a:custGeom>
                <a:solidFill>
                  <a:srgbClr val="4472C4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" name="Google Shape;265;p15"/>
                <p:cNvSpPr txBox="1"/>
                <p:nvPr/>
              </p:nvSpPr>
              <p:spPr>
                <a:xfrm>
                  <a:off x="351710" y="3103894"/>
                  <a:ext cx="1176712" cy="5990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mbria"/>
                    <a:buNone/>
                  </a:pPr>
                  <a:r>
                    <a:rPr b="1" i="0" lang="en-US" sz="1400" u="none">
                      <a:solidFill>
                        <a:schemeClr val="lt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с июля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mbria"/>
                    <a:buNone/>
                  </a:pPr>
                  <a:r>
                    <a:rPr b="1" i="0" lang="en-US" sz="1400" u="none">
                      <a:solidFill>
                        <a:schemeClr val="lt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2023 года</a:t>
                  </a:r>
                  <a:endParaRPr/>
                </a:p>
              </p:txBody>
            </p:sp>
          </p:grpSp>
          <p:cxnSp>
            <p:nvCxnSpPr>
              <p:cNvPr id="266" name="Google Shape;266;p15"/>
              <p:cNvCxnSpPr/>
              <p:nvPr/>
            </p:nvCxnSpPr>
            <p:spPr>
              <a:xfrm>
                <a:off x="2077969" y="1713221"/>
                <a:ext cx="267909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CACB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267" name="Google Shape;267;p15"/>
              <p:cNvSpPr txBox="1"/>
              <p:nvPr/>
            </p:nvSpPr>
            <p:spPr>
              <a:xfrm>
                <a:off x="1951264" y="1126197"/>
                <a:ext cx="2942112" cy="6343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Cambria"/>
                  <a:buNone/>
                </a:pPr>
                <a:r>
                  <a:rPr b="1" i="0" lang="en-US" sz="10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ТРЕБОВАНИЕ О ПРОВЕДЕНИИ ИНСПЕКЦИИ И ОПЛОМБИРОВАНИИ ФИСКАЛЬНЫХ СЧЕТЧИКОВ</a:t>
                </a:r>
                <a:endParaRPr/>
              </a:p>
            </p:txBody>
          </p:sp>
        </p:grpSp>
        <p:sp>
          <p:nvSpPr>
            <p:cNvPr id="268" name="Google Shape;268;p15"/>
            <p:cNvSpPr txBox="1"/>
            <p:nvPr/>
          </p:nvSpPr>
          <p:spPr>
            <a:xfrm>
              <a:off x="1638836" y="2887448"/>
              <a:ext cx="16001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mbria"/>
                <a:buNone/>
              </a:pPr>
              <a:r>
                <a:rPr b="1" i="0" lang="en-US" sz="9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ЗАО «ТВКЗ «KVINT»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mbria"/>
                <a:buNone/>
              </a:pPr>
              <a:r>
                <a:rPr b="1" i="0" lang="en-US" sz="9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ЗАО «БУКЕТ МОЛДАВИИ»</a:t>
              </a:r>
              <a:endParaRPr/>
            </a:p>
          </p:txBody>
        </p:sp>
      </p:grpSp>
      <p:grpSp>
        <p:nvGrpSpPr>
          <p:cNvPr id="269" name="Google Shape;269;p15"/>
          <p:cNvGrpSpPr/>
          <p:nvPr/>
        </p:nvGrpSpPr>
        <p:grpSpPr>
          <a:xfrm>
            <a:off x="4779962" y="2255837"/>
            <a:ext cx="3956050" cy="1687512"/>
            <a:chOff x="378545" y="782424"/>
            <a:chExt cx="4529904" cy="1932495"/>
          </a:xfrm>
        </p:grpSpPr>
        <p:grpSp>
          <p:nvGrpSpPr>
            <p:cNvPr id="270" name="Google Shape;270;p15"/>
            <p:cNvGrpSpPr/>
            <p:nvPr/>
          </p:nvGrpSpPr>
          <p:grpSpPr>
            <a:xfrm>
              <a:off x="378545" y="782424"/>
              <a:ext cx="2268009" cy="1932495"/>
              <a:chOff x="142875" y="2535810"/>
              <a:chExt cx="2268009" cy="1932495"/>
            </a:xfrm>
          </p:grpSpPr>
          <p:sp>
            <p:nvSpPr>
              <p:cNvPr id="271" name="Google Shape;271;p15"/>
              <p:cNvSpPr/>
              <p:nvPr/>
            </p:nvSpPr>
            <p:spPr>
              <a:xfrm>
                <a:off x="142875" y="3952636"/>
                <a:ext cx="438344" cy="343779"/>
              </a:xfrm>
              <a:custGeom>
                <a:rect b="b" l="l" r="r" t="t"/>
                <a:pathLst>
                  <a:path extrusionOk="0" h="10000" w="10000">
                    <a:moveTo>
                      <a:pt x="8423" y="10000"/>
                    </a:moveTo>
                    <a:lnTo>
                      <a:pt x="10000" y="0"/>
                    </a:lnTo>
                    <a:lnTo>
                      <a:pt x="0" y="0"/>
                    </a:lnTo>
                    <a:lnTo>
                      <a:pt x="8423" y="10000"/>
                    </a:lnTo>
                    <a:close/>
                  </a:path>
                </a:pathLst>
              </a:custGeom>
              <a:solidFill>
                <a:srgbClr val="9CACB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2" name="Google Shape;272;p15"/>
              <p:cNvGrpSpPr/>
              <p:nvPr/>
            </p:nvGrpSpPr>
            <p:grpSpPr>
              <a:xfrm>
                <a:off x="377072" y="2535810"/>
                <a:ext cx="2033812" cy="1932495"/>
                <a:chOff x="172405" y="1779716"/>
                <a:chExt cx="4064950" cy="4473828"/>
              </a:xfrm>
            </p:grpSpPr>
            <p:sp>
              <p:nvSpPr>
                <p:cNvPr id="273" name="Google Shape;273;p15"/>
                <p:cNvSpPr/>
                <p:nvPr/>
              </p:nvSpPr>
              <p:spPr>
                <a:xfrm>
                  <a:off x="172405" y="1779716"/>
                  <a:ext cx="4029342" cy="4473828"/>
                </a:xfrm>
                <a:custGeom>
                  <a:rect b="b" l="l" r="r" t="t"/>
                  <a:pathLst>
                    <a:path extrusionOk="0" h="9270" w="8349">
                      <a:moveTo>
                        <a:pt x="3027" y="0"/>
                      </a:moveTo>
                      <a:lnTo>
                        <a:pt x="8349" y="0"/>
                      </a:lnTo>
                      <a:lnTo>
                        <a:pt x="5438" y="9270"/>
                      </a:lnTo>
                      <a:lnTo>
                        <a:pt x="0" y="9270"/>
                      </a:lnTo>
                      <a:lnTo>
                        <a:pt x="302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CE1E7"/>
                    </a:gs>
                    <a:gs pos="34000">
                      <a:srgbClr val="7F7F7F">
                        <a:alpha val="44705"/>
                      </a:srgbClr>
                    </a:gs>
                    <a:gs pos="62808">
                      <a:srgbClr val="7F7F7F">
                        <a:alpha val="63921"/>
                      </a:srgbClr>
                    </a:gs>
                    <a:gs pos="82000">
                      <a:srgbClr val="DCE1E7"/>
                    </a:gs>
                    <a:gs pos="100000">
                      <a:srgbClr val="DCE1E7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15"/>
                <p:cNvSpPr/>
                <p:nvPr/>
              </p:nvSpPr>
              <p:spPr>
                <a:xfrm>
                  <a:off x="208013" y="1779716"/>
                  <a:ext cx="4029342" cy="4473826"/>
                </a:xfrm>
                <a:custGeom>
                  <a:rect b="b" l="l" r="r" t="t"/>
                  <a:pathLst>
                    <a:path extrusionOk="0" h="9270" w="8349">
                      <a:moveTo>
                        <a:pt x="3027" y="0"/>
                      </a:moveTo>
                      <a:lnTo>
                        <a:pt x="8349" y="0"/>
                      </a:lnTo>
                      <a:lnTo>
                        <a:pt x="5438" y="9270"/>
                      </a:lnTo>
                      <a:lnTo>
                        <a:pt x="0" y="9270"/>
                      </a:lnTo>
                      <a:lnTo>
                        <a:pt x="302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5" name="Google Shape;275;p15"/>
              <p:cNvSpPr/>
              <p:nvPr/>
            </p:nvSpPr>
            <p:spPr>
              <a:xfrm>
                <a:off x="142875" y="2925763"/>
                <a:ext cx="1629257" cy="1042173"/>
              </a:xfrm>
              <a:custGeom>
                <a:rect b="b" l="l" r="r" t="t"/>
                <a:pathLst>
                  <a:path extrusionOk="0" h="3028" w="5438">
                    <a:moveTo>
                      <a:pt x="0" y="3028"/>
                    </a:moveTo>
                    <a:lnTo>
                      <a:pt x="1463" y="3028"/>
                    </a:lnTo>
                    <a:lnTo>
                      <a:pt x="4002" y="3028"/>
                    </a:lnTo>
                    <a:lnTo>
                      <a:pt x="5438" y="1555"/>
                    </a:lnTo>
                    <a:lnTo>
                      <a:pt x="4937" y="0"/>
                    </a:lnTo>
                    <a:lnTo>
                      <a:pt x="926" y="0"/>
                    </a:lnTo>
                    <a:lnTo>
                      <a:pt x="0" y="3028"/>
                    </a:ln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15"/>
              <p:cNvSpPr txBox="1"/>
              <p:nvPr/>
            </p:nvSpPr>
            <p:spPr>
              <a:xfrm>
                <a:off x="320475" y="3244549"/>
                <a:ext cx="1319873" cy="3523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mbria"/>
                  <a:buNone/>
                </a:pPr>
                <a:r>
                  <a:rPr b="1" i="0" lang="en-US" sz="1400" u="none">
                    <a:solidFill>
                      <a:schemeClr val="lt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с 2019 года</a:t>
                </a:r>
                <a:endParaRPr/>
              </a:p>
            </p:txBody>
          </p:sp>
        </p:grpSp>
        <p:cxnSp>
          <p:nvCxnSpPr>
            <p:cNvPr id="277" name="Google Shape;277;p15"/>
            <p:cNvCxnSpPr/>
            <p:nvPr/>
          </p:nvCxnSpPr>
          <p:spPr>
            <a:xfrm>
              <a:off x="2078167" y="1713221"/>
              <a:ext cx="2679405" cy="0"/>
            </a:xfrm>
            <a:prstGeom prst="straightConnector1">
              <a:avLst/>
            </a:prstGeom>
            <a:noFill/>
            <a:ln cap="flat" cmpd="sng" w="9525">
              <a:solidFill>
                <a:srgbClr val="9CACB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78" name="Google Shape;278;p15"/>
            <p:cNvSpPr txBox="1"/>
            <p:nvPr/>
          </p:nvSpPr>
          <p:spPr>
            <a:xfrm>
              <a:off x="1966337" y="1266514"/>
              <a:ext cx="2942112" cy="458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mbria"/>
                <a:buNone/>
              </a:pPr>
              <a: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УСУГУБЛЕНИЕ БАНКОВСКОЙ БЛОКАДЫ</a:t>
              </a:r>
              <a:endParaRPr/>
            </a:p>
          </p:txBody>
        </p:sp>
        <p:sp>
          <p:nvSpPr>
            <p:cNvPr id="279" name="Google Shape;279;p15"/>
            <p:cNvSpPr txBox="1"/>
            <p:nvPr/>
          </p:nvSpPr>
          <p:spPr>
            <a:xfrm>
              <a:off x="1966337" y="1672942"/>
              <a:ext cx="1474195" cy="422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2C4"/>
                </a:buClr>
                <a:buSzPts val="1400"/>
                <a:buFont typeface="Cambria"/>
                <a:buNone/>
              </a:pPr>
              <a:r>
                <a:rPr b="1" i="0" lang="en-US" sz="1400" u="none">
                  <a:solidFill>
                    <a:srgbClr val="4472C4"/>
                  </a:solidFill>
                  <a:latin typeface="Cambria"/>
                  <a:ea typeface="Cambria"/>
                  <a:cs typeface="Cambria"/>
                  <a:sym typeface="Cambria"/>
                </a:rPr>
                <a:t>до</a:t>
              </a:r>
              <a:r>
                <a:rPr b="1" i="0" lang="en-US" sz="1800" u="none">
                  <a:solidFill>
                    <a:srgbClr val="4472C4"/>
                  </a:solidFill>
                  <a:latin typeface="Arial"/>
                  <a:ea typeface="Arial"/>
                  <a:cs typeface="Arial"/>
                  <a:sym typeface="Arial"/>
                </a:rPr>
                <a:t> 30</a:t>
              </a:r>
              <a:r>
                <a:rPr b="1" i="0" lang="en-US" sz="1800" u="none">
                  <a:solidFill>
                    <a:srgbClr val="4472C4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b="1" i="0" lang="en-US" sz="1400" u="none">
                  <a:solidFill>
                    <a:srgbClr val="4472C4"/>
                  </a:solidFill>
                  <a:latin typeface="Cambria"/>
                  <a:ea typeface="Cambria"/>
                  <a:cs typeface="Cambria"/>
                  <a:sym typeface="Cambria"/>
                </a:rPr>
                <a:t>млн $</a:t>
              </a:r>
              <a:endParaRPr/>
            </a:p>
          </p:txBody>
        </p:sp>
        <p:sp>
          <p:nvSpPr>
            <p:cNvPr id="280" name="Google Shape;280;p15"/>
            <p:cNvSpPr txBox="1"/>
            <p:nvPr/>
          </p:nvSpPr>
          <p:spPr>
            <a:xfrm>
              <a:off x="1966337" y="2001361"/>
              <a:ext cx="2394630" cy="246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mbria"/>
                <a:buNone/>
              </a:pPr>
              <a:r>
                <a:rPr b="1" i="0" lang="en-US" sz="8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ДОПОЛНИТЕЛЬНЫЕ РАСХОДЫ В ГОД</a:t>
              </a:r>
              <a:endParaRPr/>
            </a:p>
          </p:txBody>
        </p:sp>
      </p:grpSp>
      <p:grpSp>
        <p:nvGrpSpPr>
          <p:cNvPr id="281" name="Google Shape;281;p15"/>
          <p:cNvGrpSpPr/>
          <p:nvPr/>
        </p:nvGrpSpPr>
        <p:grpSpPr>
          <a:xfrm>
            <a:off x="4779962" y="4068762"/>
            <a:ext cx="4078287" cy="1689100"/>
            <a:chOff x="265253" y="3923884"/>
            <a:chExt cx="4079300" cy="1687804"/>
          </a:xfrm>
        </p:grpSpPr>
        <p:grpSp>
          <p:nvGrpSpPr>
            <p:cNvPr id="282" name="Google Shape;282;p15"/>
            <p:cNvGrpSpPr/>
            <p:nvPr/>
          </p:nvGrpSpPr>
          <p:grpSpPr>
            <a:xfrm>
              <a:off x="265253" y="3923884"/>
              <a:ext cx="3823650" cy="1687804"/>
              <a:chOff x="378545" y="782424"/>
              <a:chExt cx="4377988" cy="1932495"/>
            </a:xfrm>
          </p:grpSpPr>
          <p:grpSp>
            <p:nvGrpSpPr>
              <p:cNvPr id="283" name="Google Shape;283;p15"/>
              <p:cNvGrpSpPr/>
              <p:nvPr/>
            </p:nvGrpSpPr>
            <p:grpSpPr>
              <a:xfrm>
                <a:off x="378545" y="782424"/>
                <a:ext cx="2268009" cy="1932495"/>
                <a:chOff x="142875" y="2535810"/>
                <a:chExt cx="2268009" cy="1932495"/>
              </a:xfrm>
            </p:grpSpPr>
            <p:sp>
              <p:nvSpPr>
                <p:cNvPr id="284" name="Google Shape;284;p15"/>
                <p:cNvSpPr/>
                <p:nvPr/>
              </p:nvSpPr>
              <p:spPr>
                <a:xfrm>
                  <a:off x="142875" y="3952636"/>
                  <a:ext cx="438344" cy="343779"/>
                </a:xfrm>
                <a:custGeom>
                  <a:rect b="b" l="l" r="r" t="t"/>
                  <a:pathLst>
                    <a:path extrusionOk="0" h="10000" w="10000">
                      <a:moveTo>
                        <a:pt x="8423" y="10000"/>
                      </a:moveTo>
                      <a:lnTo>
                        <a:pt x="10000" y="0"/>
                      </a:lnTo>
                      <a:lnTo>
                        <a:pt x="0" y="0"/>
                      </a:lnTo>
                      <a:lnTo>
                        <a:pt x="8423" y="10000"/>
                      </a:lnTo>
                      <a:close/>
                    </a:path>
                  </a:pathLst>
                </a:custGeom>
                <a:solidFill>
                  <a:srgbClr val="9CACB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85" name="Google Shape;285;p15"/>
                <p:cNvGrpSpPr/>
                <p:nvPr/>
              </p:nvGrpSpPr>
              <p:grpSpPr>
                <a:xfrm>
                  <a:off x="377072" y="2535810"/>
                  <a:ext cx="2033812" cy="1932495"/>
                  <a:chOff x="172405" y="1779716"/>
                  <a:chExt cx="4064950" cy="4473828"/>
                </a:xfrm>
              </p:grpSpPr>
              <p:sp>
                <p:nvSpPr>
                  <p:cNvPr id="286" name="Google Shape;286;p15"/>
                  <p:cNvSpPr/>
                  <p:nvPr/>
                </p:nvSpPr>
                <p:spPr>
                  <a:xfrm>
                    <a:off x="172405" y="1779716"/>
                    <a:ext cx="4029342" cy="4473828"/>
                  </a:xfrm>
                  <a:custGeom>
                    <a:rect b="b" l="l" r="r" t="t"/>
                    <a:pathLst>
                      <a:path extrusionOk="0" h="9270" w="8349">
                        <a:moveTo>
                          <a:pt x="3027" y="0"/>
                        </a:moveTo>
                        <a:lnTo>
                          <a:pt x="8349" y="0"/>
                        </a:lnTo>
                        <a:lnTo>
                          <a:pt x="5438" y="9270"/>
                        </a:lnTo>
                        <a:lnTo>
                          <a:pt x="0" y="9270"/>
                        </a:lnTo>
                        <a:lnTo>
                          <a:pt x="302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DCE1E7"/>
                      </a:gs>
                      <a:gs pos="34000">
                        <a:srgbClr val="7F7F7F">
                          <a:alpha val="44705"/>
                        </a:srgbClr>
                      </a:gs>
                      <a:gs pos="62808">
                        <a:srgbClr val="7F7F7F">
                          <a:alpha val="63921"/>
                        </a:srgbClr>
                      </a:gs>
                      <a:gs pos="82000">
                        <a:srgbClr val="DCE1E7"/>
                      </a:gs>
                      <a:gs pos="100000">
                        <a:srgbClr val="DCE1E7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p15"/>
                  <p:cNvSpPr/>
                  <p:nvPr/>
                </p:nvSpPr>
                <p:spPr>
                  <a:xfrm>
                    <a:off x="208013" y="1779716"/>
                    <a:ext cx="4029342" cy="4473826"/>
                  </a:xfrm>
                  <a:custGeom>
                    <a:rect b="b" l="l" r="r" t="t"/>
                    <a:pathLst>
                      <a:path extrusionOk="0" h="9270" w="8349">
                        <a:moveTo>
                          <a:pt x="3027" y="0"/>
                        </a:moveTo>
                        <a:lnTo>
                          <a:pt x="8349" y="0"/>
                        </a:lnTo>
                        <a:lnTo>
                          <a:pt x="5438" y="9270"/>
                        </a:lnTo>
                        <a:lnTo>
                          <a:pt x="0" y="9270"/>
                        </a:lnTo>
                        <a:lnTo>
                          <a:pt x="3027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8" name="Google Shape;288;p15"/>
                <p:cNvSpPr/>
                <p:nvPr/>
              </p:nvSpPr>
              <p:spPr>
                <a:xfrm>
                  <a:off x="142875" y="2925763"/>
                  <a:ext cx="1629257" cy="1042173"/>
                </a:xfrm>
                <a:custGeom>
                  <a:rect b="b" l="l" r="r" t="t"/>
                  <a:pathLst>
                    <a:path extrusionOk="0" h="3028" w="5438">
                      <a:moveTo>
                        <a:pt x="0" y="3028"/>
                      </a:moveTo>
                      <a:lnTo>
                        <a:pt x="1463" y="3028"/>
                      </a:lnTo>
                      <a:lnTo>
                        <a:pt x="4002" y="3028"/>
                      </a:lnTo>
                      <a:lnTo>
                        <a:pt x="5438" y="1555"/>
                      </a:lnTo>
                      <a:lnTo>
                        <a:pt x="4937" y="0"/>
                      </a:lnTo>
                      <a:lnTo>
                        <a:pt x="926" y="0"/>
                      </a:lnTo>
                      <a:lnTo>
                        <a:pt x="0" y="3028"/>
                      </a:lnTo>
                      <a:close/>
                    </a:path>
                  </a:pathLst>
                </a:custGeom>
                <a:solidFill>
                  <a:srgbClr val="4472C4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289;p15"/>
                <p:cNvSpPr txBox="1"/>
                <p:nvPr/>
              </p:nvSpPr>
              <p:spPr>
                <a:xfrm>
                  <a:off x="310377" y="3244549"/>
                  <a:ext cx="1340062" cy="3523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mbria"/>
                    <a:buNone/>
                  </a:pPr>
                  <a:r>
                    <a:rPr b="1" i="0" lang="en-US" sz="1400" u="none">
                      <a:solidFill>
                        <a:schemeClr val="lt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с 2022 года</a:t>
                  </a:r>
                  <a:endParaRPr/>
                </a:p>
              </p:txBody>
            </p:sp>
          </p:grpSp>
          <p:cxnSp>
            <p:nvCxnSpPr>
              <p:cNvPr id="290" name="Google Shape;290;p15"/>
              <p:cNvCxnSpPr/>
              <p:nvPr/>
            </p:nvCxnSpPr>
            <p:spPr>
              <a:xfrm>
                <a:off x="2078469" y="1712346"/>
                <a:ext cx="267806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CACB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291" name="Google Shape;291;p15"/>
              <p:cNvSpPr txBox="1"/>
              <p:nvPr/>
            </p:nvSpPr>
            <p:spPr>
              <a:xfrm>
                <a:off x="1966293" y="1419342"/>
                <a:ext cx="2300644" cy="2819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Cambria"/>
                  <a:buNone/>
                </a:pPr>
                <a:r>
                  <a:rPr b="1" i="0" lang="en-US" sz="10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БЛОКИРОВАНИЕ ЭКСПОРТА</a:t>
                </a:r>
                <a:endParaRPr/>
              </a:p>
            </p:txBody>
          </p:sp>
        </p:grpSp>
        <p:sp>
          <p:nvSpPr>
            <p:cNvPr id="292" name="Google Shape;292;p15"/>
            <p:cNvSpPr txBox="1"/>
            <p:nvPr/>
          </p:nvSpPr>
          <p:spPr>
            <a:xfrm>
              <a:off x="1631951" y="4698956"/>
              <a:ext cx="27126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mbria"/>
                <a:buNone/>
              </a:pPr>
              <a:r>
                <a:rPr b="1" i="0" lang="en-US" sz="9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2022 год - ф-л АО «ОДК» «ЗАВОД «ПРИБОР»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mbria"/>
                <a:buNone/>
              </a:pPr>
              <a:r>
                <a:rPr b="1" i="0" lang="en-US" sz="9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2023 год – НП ЗАО «ЭЛЕКТРОМАШ»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mbria"/>
                <a:buNone/>
              </a:pPr>
              <a:r>
                <a:rPr b="1" i="0" lang="en-US" sz="9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                      ЗАО «ЗАВОД МОЛДАВИЗОЛИТ»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mbria"/>
                <a:buNone/>
              </a:pPr>
              <a:r>
                <a:rPr b="1" i="0" lang="en-US" sz="9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                      ООО «БЗЭ ПОТЕНЦИАЛ»</a:t>
              </a:r>
              <a:endParaRPr/>
            </a:p>
          </p:txBody>
        </p:sp>
      </p:grpSp>
      <p:grpSp>
        <p:nvGrpSpPr>
          <p:cNvPr id="293" name="Google Shape;293;p15"/>
          <p:cNvGrpSpPr/>
          <p:nvPr/>
        </p:nvGrpSpPr>
        <p:grpSpPr>
          <a:xfrm>
            <a:off x="396875" y="4068762"/>
            <a:ext cx="3956050" cy="1689100"/>
            <a:chOff x="378545" y="782424"/>
            <a:chExt cx="4529904" cy="1932495"/>
          </a:xfrm>
        </p:grpSpPr>
        <p:grpSp>
          <p:nvGrpSpPr>
            <p:cNvPr id="294" name="Google Shape;294;p15"/>
            <p:cNvGrpSpPr/>
            <p:nvPr/>
          </p:nvGrpSpPr>
          <p:grpSpPr>
            <a:xfrm>
              <a:off x="378545" y="782424"/>
              <a:ext cx="2268009" cy="1932495"/>
              <a:chOff x="142875" y="2535810"/>
              <a:chExt cx="2268009" cy="1932495"/>
            </a:xfrm>
          </p:grpSpPr>
          <p:sp>
            <p:nvSpPr>
              <p:cNvPr id="295" name="Google Shape;295;p15"/>
              <p:cNvSpPr/>
              <p:nvPr/>
            </p:nvSpPr>
            <p:spPr>
              <a:xfrm>
                <a:off x="142875" y="3952636"/>
                <a:ext cx="438344" cy="343779"/>
              </a:xfrm>
              <a:custGeom>
                <a:rect b="b" l="l" r="r" t="t"/>
                <a:pathLst>
                  <a:path extrusionOk="0" h="10000" w="10000">
                    <a:moveTo>
                      <a:pt x="8423" y="10000"/>
                    </a:moveTo>
                    <a:lnTo>
                      <a:pt x="10000" y="0"/>
                    </a:lnTo>
                    <a:lnTo>
                      <a:pt x="0" y="0"/>
                    </a:lnTo>
                    <a:lnTo>
                      <a:pt x="8423" y="10000"/>
                    </a:lnTo>
                    <a:close/>
                  </a:path>
                </a:pathLst>
              </a:custGeom>
              <a:solidFill>
                <a:srgbClr val="9CACB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6" name="Google Shape;296;p15"/>
              <p:cNvGrpSpPr/>
              <p:nvPr/>
            </p:nvGrpSpPr>
            <p:grpSpPr>
              <a:xfrm>
                <a:off x="377072" y="2535810"/>
                <a:ext cx="2033812" cy="1932495"/>
                <a:chOff x="172405" y="1779716"/>
                <a:chExt cx="4064950" cy="4473828"/>
              </a:xfrm>
            </p:grpSpPr>
            <p:sp>
              <p:nvSpPr>
                <p:cNvPr id="297" name="Google Shape;297;p15"/>
                <p:cNvSpPr/>
                <p:nvPr/>
              </p:nvSpPr>
              <p:spPr>
                <a:xfrm>
                  <a:off x="172405" y="1779716"/>
                  <a:ext cx="4029342" cy="4473828"/>
                </a:xfrm>
                <a:custGeom>
                  <a:rect b="b" l="l" r="r" t="t"/>
                  <a:pathLst>
                    <a:path extrusionOk="0" h="9270" w="8349">
                      <a:moveTo>
                        <a:pt x="3027" y="0"/>
                      </a:moveTo>
                      <a:lnTo>
                        <a:pt x="8349" y="0"/>
                      </a:lnTo>
                      <a:lnTo>
                        <a:pt x="5438" y="9270"/>
                      </a:lnTo>
                      <a:lnTo>
                        <a:pt x="0" y="9270"/>
                      </a:lnTo>
                      <a:lnTo>
                        <a:pt x="302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CE1E7"/>
                    </a:gs>
                    <a:gs pos="34000">
                      <a:srgbClr val="7F7F7F">
                        <a:alpha val="44705"/>
                      </a:srgbClr>
                    </a:gs>
                    <a:gs pos="62808">
                      <a:srgbClr val="7F7F7F">
                        <a:alpha val="63921"/>
                      </a:srgbClr>
                    </a:gs>
                    <a:gs pos="82000">
                      <a:srgbClr val="DCE1E7"/>
                    </a:gs>
                    <a:gs pos="100000">
                      <a:srgbClr val="DCE1E7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98;p15"/>
                <p:cNvSpPr/>
                <p:nvPr/>
              </p:nvSpPr>
              <p:spPr>
                <a:xfrm>
                  <a:off x="208013" y="1779716"/>
                  <a:ext cx="4029342" cy="4473826"/>
                </a:xfrm>
                <a:custGeom>
                  <a:rect b="b" l="l" r="r" t="t"/>
                  <a:pathLst>
                    <a:path extrusionOk="0" h="9270" w="8349">
                      <a:moveTo>
                        <a:pt x="3027" y="0"/>
                      </a:moveTo>
                      <a:lnTo>
                        <a:pt x="8349" y="0"/>
                      </a:lnTo>
                      <a:lnTo>
                        <a:pt x="5438" y="9270"/>
                      </a:lnTo>
                      <a:lnTo>
                        <a:pt x="0" y="9270"/>
                      </a:lnTo>
                      <a:lnTo>
                        <a:pt x="302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99" name="Google Shape;299;p15"/>
              <p:cNvSpPr/>
              <p:nvPr/>
            </p:nvSpPr>
            <p:spPr>
              <a:xfrm>
                <a:off x="142875" y="2925763"/>
                <a:ext cx="1629257" cy="1042173"/>
              </a:xfrm>
              <a:custGeom>
                <a:rect b="b" l="l" r="r" t="t"/>
                <a:pathLst>
                  <a:path extrusionOk="0" h="3028" w="5438">
                    <a:moveTo>
                      <a:pt x="0" y="3028"/>
                    </a:moveTo>
                    <a:lnTo>
                      <a:pt x="1463" y="3028"/>
                    </a:lnTo>
                    <a:lnTo>
                      <a:pt x="4002" y="3028"/>
                    </a:lnTo>
                    <a:lnTo>
                      <a:pt x="5438" y="1555"/>
                    </a:lnTo>
                    <a:lnTo>
                      <a:pt x="4937" y="0"/>
                    </a:lnTo>
                    <a:lnTo>
                      <a:pt x="926" y="0"/>
                    </a:lnTo>
                    <a:lnTo>
                      <a:pt x="0" y="3028"/>
                    </a:ln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5"/>
              <p:cNvSpPr txBox="1"/>
              <p:nvPr/>
            </p:nvSpPr>
            <p:spPr>
              <a:xfrm>
                <a:off x="248010" y="3244549"/>
                <a:ext cx="1464797" cy="3523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mbria"/>
                  <a:buNone/>
                </a:pPr>
                <a:r>
                  <a:rPr b="1" i="0" lang="en-US" sz="1400" u="none">
                    <a:solidFill>
                      <a:schemeClr val="lt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ПОСТОЯННО</a:t>
                </a:r>
                <a:endParaRPr/>
              </a:p>
            </p:txBody>
          </p:sp>
        </p:grpSp>
        <p:cxnSp>
          <p:nvCxnSpPr>
            <p:cNvPr id="301" name="Google Shape;301;p15"/>
            <p:cNvCxnSpPr/>
            <p:nvPr/>
          </p:nvCxnSpPr>
          <p:spPr>
            <a:xfrm>
              <a:off x="2078168" y="1712346"/>
              <a:ext cx="2679405" cy="0"/>
            </a:xfrm>
            <a:prstGeom prst="straightConnector1">
              <a:avLst/>
            </a:prstGeom>
            <a:noFill/>
            <a:ln cap="flat" cmpd="sng" w="9525">
              <a:solidFill>
                <a:srgbClr val="9CACB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02" name="Google Shape;302;p15"/>
            <p:cNvSpPr txBox="1"/>
            <p:nvPr/>
          </p:nvSpPr>
          <p:spPr>
            <a:xfrm>
              <a:off x="1966337" y="1266514"/>
              <a:ext cx="2942112" cy="458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mbria"/>
                <a:buNone/>
              </a:pPr>
              <a: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ПРИМЕНЕНИЕ РАСЧЕТНОГО НДС К ИМПОРТИРУЕМЫМ ТОВАРАМ ИЗ РМ</a:t>
              </a:r>
              <a:endParaRPr/>
            </a:p>
          </p:txBody>
        </p:sp>
        <p:sp>
          <p:nvSpPr>
            <p:cNvPr id="303" name="Google Shape;303;p15"/>
            <p:cNvSpPr txBox="1"/>
            <p:nvPr/>
          </p:nvSpPr>
          <p:spPr>
            <a:xfrm>
              <a:off x="1966337" y="1672942"/>
              <a:ext cx="1415461" cy="422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2C4"/>
                </a:buClr>
                <a:buSzPts val="1400"/>
                <a:buFont typeface="Cambria"/>
                <a:buNone/>
              </a:pPr>
              <a:r>
                <a:rPr b="1" i="0" lang="en-US" sz="1400" u="none">
                  <a:solidFill>
                    <a:srgbClr val="4472C4"/>
                  </a:solidFill>
                  <a:latin typeface="Cambria"/>
                  <a:ea typeface="Cambria"/>
                  <a:cs typeface="Cambria"/>
                  <a:sym typeface="Cambria"/>
                </a:rPr>
                <a:t>на </a:t>
              </a:r>
              <a:r>
                <a:rPr b="1" i="0" lang="en-US" sz="1800" u="none">
                  <a:solidFill>
                    <a:srgbClr val="4472C4"/>
                  </a:solidFill>
                  <a:latin typeface="Arial"/>
                  <a:ea typeface="Arial"/>
                  <a:cs typeface="Arial"/>
                  <a:sym typeface="Arial"/>
                </a:rPr>
                <a:t>15 </a:t>
              </a:r>
              <a:r>
                <a:rPr b="1" i="0" lang="en-US" sz="1400" u="none">
                  <a:solidFill>
                    <a:srgbClr val="4472C4"/>
                  </a:solidFill>
                  <a:latin typeface="Cambria"/>
                  <a:ea typeface="Cambria"/>
                  <a:cs typeface="Cambria"/>
                  <a:sym typeface="Cambria"/>
                </a:rPr>
                <a:t>млн $</a:t>
              </a:r>
              <a:endParaRPr/>
            </a:p>
          </p:txBody>
        </p:sp>
        <p:sp>
          <p:nvSpPr>
            <p:cNvPr id="304" name="Google Shape;304;p15"/>
            <p:cNvSpPr txBox="1"/>
            <p:nvPr/>
          </p:nvSpPr>
          <p:spPr>
            <a:xfrm>
              <a:off x="1966337" y="2001361"/>
              <a:ext cx="2394630" cy="246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mbria"/>
                <a:buNone/>
              </a:pPr>
              <a:r>
                <a:rPr b="1" i="0" lang="en-US" sz="8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ВОЗРОС ЗА ПОСЛЕДНИЕ 5 ЛЕТ</a:t>
              </a:r>
              <a:endParaRPr/>
            </a:p>
          </p:txBody>
        </p:sp>
      </p:grpSp>
      <p:grpSp>
        <p:nvGrpSpPr>
          <p:cNvPr id="305" name="Google Shape;305;p15"/>
          <p:cNvGrpSpPr/>
          <p:nvPr/>
        </p:nvGrpSpPr>
        <p:grpSpPr>
          <a:xfrm>
            <a:off x="9436100" y="2047875"/>
            <a:ext cx="2513012" cy="2762250"/>
            <a:chOff x="9342240" y="1888376"/>
            <a:chExt cx="2511756" cy="2760864"/>
          </a:xfrm>
        </p:grpSpPr>
        <p:sp>
          <p:nvSpPr>
            <p:cNvPr id="306" name="Google Shape;306;p15"/>
            <p:cNvSpPr txBox="1"/>
            <p:nvPr/>
          </p:nvSpPr>
          <p:spPr>
            <a:xfrm>
              <a:off x="9342240" y="1888376"/>
              <a:ext cx="2511756" cy="2760864"/>
            </a:xfrm>
            <a:prstGeom prst="rect">
              <a:avLst/>
            </a:prstGeom>
            <a:solidFill>
              <a:srgbClr val="9CACBF"/>
            </a:solidFill>
            <a:ln>
              <a:noFill/>
            </a:ln>
            <a:effectLst>
              <a:outerShdw blurRad="63500" sx="102000" sy="102000">
                <a:schemeClr val="lt1">
                  <a:alpha val="39607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7" name="Google Shape;307;p15"/>
            <p:cNvGrpSpPr/>
            <p:nvPr/>
          </p:nvGrpSpPr>
          <p:grpSpPr>
            <a:xfrm>
              <a:off x="9548511" y="2118449"/>
              <a:ext cx="2098635" cy="2300720"/>
              <a:chOff x="9634005" y="1954515"/>
              <a:chExt cx="2098635" cy="2300720"/>
            </a:xfrm>
          </p:grpSpPr>
          <p:grpSp>
            <p:nvGrpSpPr>
              <p:cNvPr id="308" name="Google Shape;308;p15"/>
              <p:cNvGrpSpPr/>
              <p:nvPr/>
            </p:nvGrpSpPr>
            <p:grpSpPr>
              <a:xfrm>
                <a:off x="9634006" y="1954515"/>
                <a:ext cx="2080172" cy="2300720"/>
                <a:chOff x="9634006" y="1954515"/>
                <a:chExt cx="2080172" cy="2300720"/>
              </a:xfrm>
            </p:grpSpPr>
            <p:grpSp>
              <p:nvGrpSpPr>
                <p:cNvPr id="309" name="Google Shape;309;p15"/>
                <p:cNvGrpSpPr/>
                <p:nvPr/>
              </p:nvGrpSpPr>
              <p:grpSpPr>
                <a:xfrm>
                  <a:off x="9634006" y="1954515"/>
                  <a:ext cx="2080172" cy="2300720"/>
                  <a:chOff x="1689941" y="1518965"/>
                  <a:chExt cx="3012251" cy="3331646"/>
                </a:xfrm>
              </p:grpSpPr>
              <p:grpSp>
                <p:nvGrpSpPr>
                  <p:cNvPr id="310" name="Google Shape;310;p15"/>
                  <p:cNvGrpSpPr/>
                  <p:nvPr/>
                </p:nvGrpSpPr>
                <p:grpSpPr>
                  <a:xfrm>
                    <a:off x="1689941" y="1518965"/>
                    <a:ext cx="3012251" cy="3331646"/>
                    <a:chOff x="1689941" y="1518965"/>
                    <a:chExt cx="3012251" cy="3331646"/>
                  </a:xfrm>
                </p:grpSpPr>
                <p:sp>
                  <p:nvSpPr>
                    <p:cNvPr id="311" name="Google Shape;311;p15"/>
                    <p:cNvSpPr/>
                    <p:nvPr/>
                  </p:nvSpPr>
                  <p:spPr>
                    <a:xfrm>
                      <a:off x="2002424" y="4407156"/>
                      <a:ext cx="2355116" cy="431965"/>
                    </a:xfrm>
                    <a:prstGeom prst="roundRect">
                      <a:avLst>
                        <a:gd fmla="val 10800" name="adj"/>
                      </a:avLst>
                    </a:prstGeom>
                    <a:solidFill>
                      <a:srgbClr val="154686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312" name="Google Shape;312;p15"/>
                    <p:cNvGrpSpPr/>
                    <p:nvPr/>
                  </p:nvGrpSpPr>
                  <p:grpSpPr>
                    <a:xfrm>
                      <a:off x="1689941" y="1518965"/>
                      <a:ext cx="3012251" cy="3331646"/>
                      <a:chOff x="1689941" y="1518965"/>
                      <a:chExt cx="3012251" cy="3331646"/>
                    </a:xfrm>
                  </p:grpSpPr>
                  <p:sp>
                    <p:nvSpPr>
                      <p:cNvPr id="313" name="Google Shape;313;p15"/>
                      <p:cNvSpPr/>
                      <p:nvPr/>
                    </p:nvSpPr>
                    <p:spPr>
                      <a:xfrm>
                        <a:off x="1689941" y="1780901"/>
                        <a:ext cx="3012251" cy="3069710"/>
                      </a:xfrm>
                      <a:prstGeom prst="roundRect">
                        <a:avLst>
                          <a:gd fmla="val 1211" name="adj"/>
                        </a:avLst>
                      </a:prstGeom>
                      <a:solidFill>
                        <a:schemeClr val="lt1"/>
                      </a:solidFill>
                      <a:ln cap="flat" cmpd="sng" w="12700">
                        <a:solidFill>
                          <a:srgbClr val="D6DCE5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  <a:effectLst>
                        <a:outerShdw blurRad="63500" sx="100999" dist="25400" sy="100999">
                          <a:srgbClr val="000000">
                            <a:alpha val="5882"/>
                          </a:srgbClr>
                        </a:outerShdw>
                      </a:effectLst>
                    </p:spPr>
                    <p:txBody>
                      <a:bodyPr anchorCtr="0" anchor="ctr" bIns="72550" lIns="145100" spcFirstLastPara="1" rIns="145100" wrap="square" tIns="7255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b="0" i="0" sz="18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314" name="Google Shape;314;p15"/>
                      <p:cNvSpPr/>
                      <p:nvPr/>
                    </p:nvSpPr>
                    <p:spPr>
                      <a:xfrm>
                        <a:off x="1689941" y="1518965"/>
                        <a:ext cx="3012251" cy="521574"/>
                      </a:xfrm>
                      <a:prstGeom prst="roundRect">
                        <a:avLst>
                          <a:gd fmla="val 2013" name="adj"/>
                        </a:avLst>
                      </a:prstGeom>
                      <a:solidFill>
                        <a:srgbClr val="4472C4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b="0" i="0" sz="18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315" name="Google Shape;315;p15"/>
                  <p:cNvSpPr txBox="1"/>
                  <p:nvPr/>
                </p:nvSpPr>
                <p:spPr>
                  <a:xfrm>
                    <a:off x="1787862" y="1524741"/>
                    <a:ext cx="2816840" cy="4456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mbria"/>
                      <a:buNone/>
                    </a:pPr>
                    <a:r>
                      <a:rPr b="1" i="0" lang="en-US" sz="1400" u="none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rPr>
                      <a:t>с 1 января 2024 года</a:t>
                    </a:r>
                    <a:endParaRPr/>
                  </a:p>
                </p:txBody>
              </p:sp>
            </p:grpSp>
            <p:sp>
              <p:nvSpPr>
                <p:cNvPr id="316" name="Google Shape;316;p15"/>
                <p:cNvSpPr/>
                <p:nvPr/>
              </p:nvSpPr>
              <p:spPr>
                <a:xfrm>
                  <a:off x="10530494" y="2241708"/>
                  <a:ext cx="287193" cy="122177"/>
                </a:xfrm>
                <a:prstGeom prst="triangle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17" name="Google Shape;317;p15"/>
              <p:cNvSpPr txBox="1"/>
              <p:nvPr/>
            </p:nvSpPr>
            <p:spPr>
              <a:xfrm>
                <a:off x="9634005" y="2336910"/>
                <a:ext cx="2080172" cy="553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Cambria"/>
                  <a:buNone/>
                </a:pPr>
                <a:r>
                  <a:rPr b="1" i="0" lang="en-US" sz="10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ТРЕБОВАНИЕ ПО ОПЛАТЕ ИМПОРТНЫХ ТАМОЖЕННЫХ ПОШЛИН В БЮДЖЕТ РМ</a:t>
                </a:r>
                <a:endParaRPr/>
              </a:p>
            </p:txBody>
          </p:sp>
          <p:sp>
            <p:nvSpPr>
              <p:cNvPr id="318" name="Google Shape;318;p15"/>
              <p:cNvSpPr txBox="1"/>
              <p:nvPr/>
            </p:nvSpPr>
            <p:spPr>
              <a:xfrm>
                <a:off x="9806957" y="3176277"/>
                <a:ext cx="1783457" cy="368115"/>
              </a:xfrm>
              <a:prstGeom prst="rect">
                <a:avLst/>
              </a:prstGeom>
              <a:solidFill>
                <a:srgbClr val="4472C4"/>
              </a:solidFill>
              <a:ln>
                <a:noFill/>
              </a:ln>
              <a:effectLst>
                <a:outerShdw blurRad="63500" sx="102000" sy="102000">
                  <a:srgbClr val="203864">
                    <a:alpha val="3960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mbria"/>
                  <a:buNone/>
                </a:pPr>
                <a:r>
                  <a:rPr b="1" i="0" lang="en-US" sz="1400" u="none">
                    <a:solidFill>
                      <a:schemeClr val="lt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не менее </a:t>
                </a:r>
                <a:r>
                  <a:rPr b="1" i="0" lang="en-US" sz="180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12</a:t>
                </a:r>
                <a:r>
                  <a:rPr b="1" i="0" lang="en-US" sz="1800" u="none">
                    <a:solidFill>
                      <a:schemeClr val="lt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 </a:t>
                </a:r>
                <a:r>
                  <a:rPr b="1" i="0" lang="en-US" sz="1400" u="none">
                    <a:solidFill>
                      <a:schemeClr val="lt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млн $</a:t>
                </a:r>
                <a:endParaRPr/>
              </a:p>
            </p:txBody>
          </p:sp>
          <p:sp>
            <p:nvSpPr>
              <p:cNvPr id="319" name="Google Shape;319;p15"/>
              <p:cNvSpPr/>
              <p:nvPr/>
            </p:nvSpPr>
            <p:spPr>
              <a:xfrm>
                <a:off x="10620936" y="2916057"/>
                <a:ext cx="144391" cy="180884"/>
              </a:xfrm>
              <a:prstGeom prst="downArrow">
                <a:avLst>
                  <a:gd fmla="val 12979" name="adj1"/>
                  <a:gd fmla="val 50000" name="adj2"/>
                </a:avLst>
              </a:prstGeom>
              <a:solidFill>
                <a:srgbClr val="4472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5"/>
              <p:cNvSpPr txBox="1"/>
              <p:nvPr/>
            </p:nvSpPr>
            <p:spPr>
              <a:xfrm>
                <a:off x="9653329" y="3576069"/>
                <a:ext cx="207931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Cambria"/>
                  <a:buNone/>
                </a:pPr>
                <a:r>
                  <a:rPr b="1" i="0" lang="en-US" sz="8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РАСЧЕТНЫЕ ПОТЕРИ ПРИДНЕСТРОВСКИХ 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Cambria"/>
                  <a:buNone/>
                </a:pPr>
                <a:r>
                  <a:rPr b="1" i="0" lang="en-US" sz="8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ПРЕДПРИЯТИЙ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Cambria"/>
                  <a:buNone/>
                </a:pPr>
                <a:r>
                  <a:rPr b="1" i="0" lang="en-US" sz="8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В 2024 ГОДУ</a:t>
                </a:r>
                <a:endParaRPr/>
              </a:p>
            </p:txBody>
          </p:sp>
        </p:grpSp>
      </p:grp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"/>
          <p:cNvSpPr txBox="1"/>
          <p:nvPr/>
        </p:nvSpPr>
        <p:spPr>
          <a:xfrm>
            <a:off x="179387" y="6438900"/>
            <a:ext cx="2840037" cy="346075"/>
          </a:xfrm>
          <a:prstGeom prst="rect">
            <a:avLst/>
          </a:pr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6" name="Google Shape;326;p16"/>
          <p:cNvGrpSpPr/>
          <p:nvPr/>
        </p:nvGrpSpPr>
        <p:grpSpPr>
          <a:xfrm>
            <a:off x="150812" y="6070600"/>
            <a:ext cx="2792412" cy="368300"/>
            <a:chOff x="1121790" y="4704549"/>
            <a:chExt cx="2791306" cy="369332"/>
          </a:xfrm>
        </p:grpSpPr>
        <p:grpSp>
          <p:nvGrpSpPr>
            <p:cNvPr id="327" name="Google Shape;327;p16"/>
            <p:cNvGrpSpPr/>
            <p:nvPr/>
          </p:nvGrpSpPr>
          <p:grpSpPr>
            <a:xfrm>
              <a:off x="1208904" y="4704549"/>
              <a:ext cx="2704192" cy="369332"/>
              <a:chOff x="1208904" y="4547972"/>
              <a:chExt cx="2704192" cy="369332"/>
            </a:xfrm>
          </p:grpSpPr>
          <p:pic>
            <p:nvPicPr>
              <p:cNvPr id="328" name="Google Shape;328;p16"/>
              <p:cNvPicPr preferRelativeResize="0"/>
              <p:nvPr/>
            </p:nvPicPr>
            <p:blipFill rotWithShape="1">
              <a:blip r:embed="rId4">
                <a:alphaModFix/>
              </a:blip>
              <a:srcRect b="23362" l="22462" r="23603" t="22702"/>
              <a:stretch/>
            </p:blipFill>
            <p:spPr>
              <a:xfrm>
                <a:off x="1208904" y="4604951"/>
                <a:ext cx="255374" cy="255374"/>
              </a:xfrm>
              <a:prstGeom prst="ellipse">
                <a:avLst/>
              </a:prstGeom>
              <a:noFill/>
              <a:ln>
                <a:noFill/>
              </a:ln>
            </p:spPr>
          </p:pic>
          <p:sp>
            <p:nvSpPr>
              <p:cNvPr id="329" name="Google Shape;329;p16"/>
              <p:cNvSpPr txBox="1"/>
              <p:nvPr/>
            </p:nvSpPr>
            <p:spPr>
              <a:xfrm>
                <a:off x="1431326" y="4547972"/>
                <a:ext cx="248177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"/>
                  <a:buNone/>
                </a:pPr>
                <a:r>
                  <a:rPr b="0" i="0" lang="en-US" sz="9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Министерство экономического развития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"/>
                  <a:buNone/>
                </a:pPr>
                <a:r>
                  <a:rPr b="0" i="0" lang="en-US" sz="9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Приднестровской Молдавской Республики</a:t>
                </a:r>
                <a:endParaRPr/>
              </a:p>
            </p:txBody>
          </p:sp>
        </p:grpSp>
        <p:sp>
          <p:nvSpPr>
            <p:cNvPr id="330" name="Google Shape;330;p16"/>
            <p:cNvSpPr txBox="1"/>
            <p:nvPr/>
          </p:nvSpPr>
          <p:spPr>
            <a:xfrm>
              <a:off x="1121790" y="4704549"/>
              <a:ext cx="2757982" cy="369332"/>
            </a:xfrm>
            <a:prstGeom prst="rect">
              <a:avLst/>
            </a:prstGeom>
            <a:solidFill>
              <a:schemeClr val="lt1">
                <a:alpha val="6078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16"/>
          <p:cNvSpPr txBox="1"/>
          <p:nvPr/>
        </p:nvSpPr>
        <p:spPr>
          <a:xfrm>
            <a:off x="0" y="15875"/>
            <a:ext cx="8734425" cy="6858000"/>
          </a:xfrm>
          <a:prstGeom prst="rect">
            <a:avLst/>
          </a:prstGeom>
          <a:solidFill>
            <a:srgbClr val="9CACBF">
              <a:alpha val="1960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2" name="Google Shape;332;p16"/>
          <p:cNvGrpSpPr/>
          <p:nvPr/>
        </p:nvGrpSpPr>
        <p:grpSpPr>
          <a:xfrm>
            <a:off x="8734425" y="1519237"/>
            <a:ext cx="3457575" cy="523875"/>
            <a:chOff x="8229600" y="777469"/>
            <a:chExt cx="3457575" cy="523875"/>
          </a:xfrm>
        </p:grpSpPr>
        <p:sp>
          <p:nvSpPr>
            <p:cNvPr id="333" name="Google Shape;333;p16"/>
            <p:cNvSpPr txBox="1"/>
            <p:nvPr/>
          </p:nvSpPr>
          <p:spPr>
            <a:xfrm>
              <a:off x="8461375" y="777796"/>
              <a:ext cx="3225800" cy="523220"/>
            </a:xfrm>
            <a:prstGeom prst="rect">
              <a:avLst/>
            </a:prstGeom>
            <a:solidFill>
              <a:srgbClr val="9CACBF">
                <a:alpha val="19607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mbria"/>
                <a:buNone/>
              </a:pPr>
              <a:r>
                <a:rPr b="1" i="0" lang="en-US" sz="14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 экономических потерях 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mbria"/>
                <a:buNone/>
              </a:pPr>
              <a:r>
                <a:rPr b="1" i="0" lang="en-US" sz="14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январе 2024 года</a:t>
              </a:r>
              <a:endParaRPr/>
            </a:p>
          </p:txBody>
        </p:sp>
        <p:sp>
          <p:nvSpPr>
            <p:cNvPr id="334" name="Google Shape;334;p16"/>
            <p:cNvSpPr txBox="1"/>
            <p:nvPr/>
          </p:nvSpPr>
          <p:spPr>
            <a:xfrm>
              <a:off x="8229600" y="777469"/>
              <a:ext cx="231775" cy="523875"/>
            </a:xfrm>
            <a:prstGeom prst="rect">
              <a:avLst/>
            </a:prstGeom>
            <a:solidFill>
              <a:srgbClr val="9CAC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p16"/>
          <p:cNvSpPr txBox="1"/>
          <p:nvPr/>
        </p:nvSpPr>
        <p:spPr>
          <a:xfrm>
            <a:off x="8966200" y="2014537"/>
            <a:ext cx="2530475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к уровню января 2023 года</a:t>
            </a:r>
            <a:endParaRPr/>
          </a:p>
        </p:txBody>
      </p:sp>
      <p:sp>
        <p:nvSpPr>
          <p:cNvPr id="336" name="Google Shape;336;p16"/>
          <p:cNvSpPr txBox="1"/>
          <p:nvPr/>
        </p:nvSpPr>
        <p:spPr>
          <a:xfrm>
            <a:off x="8958262" y="769937"/>
            <a:ext cx="32337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Об экономических потерях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в 2023 году</a:t>
            </a:r>
            <a:endParaRPr/>
          </a:p>
        </p:txBody>
      </p:sp>
      <p:sp>
        <p:nvSpPr>
          <p:cNvPr id="337" name="Google Shape;337;p16"/>
          <p:cNvSpPr/>
          <p:nvPr/>
        </p:nvSpPr>
        <p:spPr>
          <a:xfrm>
            <a:off x="4838700" y="836612"/>
            <a:ext cx="77787" cy="4895850"/>
          </a:xfrm>
          <a:custGeom>
            <a:rect b="b" l="l" r="r" t="t"/>
            <a:pathLst>
              <a:path extrusionOk="0" h="336" w="1250">
                <a:moveTo>
                  <a:pt x="1250" y="303"/>
                </a:moveTo>
                <a:cubicBezTo>
                  <a:pt x="1250" y="321"/>
                  <a:pt x="1235" y="336"/>
                  <a:pt x="1217" y="336"/>
                </a:cubicBezTo>
                <a:cubicBezTo>
                  <a:pt x="33" y="336"/>
                  <a:pt x="33" y="336"/>
                  <a:pt x="33" y="336"/>
                </a:cubicBezTo>
                <a:cubicBezTo>
                  <a:pt x="14" y="336"/>
                  <a:pt x="0" y="321"/>
                  <a:pt x="0" y="30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4"/>
                  <a:pt x="14" y="0"/>
                  <a:pt x="33" y="0"/>
                </a:cubicBezTo>
                <a:cubicBezTo>
                  <a:pt x="1217" y="0"/>
                  <a:pt x="1217" y="0"/>
                  <a:pt x="1217" y="0"/>
                </a:cubicBezTo>
                <a:cubicBezTo>
                  <a:pt x="1235" y="0"/>
                  <a:pt x="1250" y="14"/>
                  <a:pt x="1250" y="33"/>
                </a:cubicBezTo>
                <a:lnTo>
                  <a:pt x="1250" y="303"/>
                </a:lnTo>
                <a:close/>
              </a:path>
            </a:pathLst>
          </a:custGeom>
          <a:solidFill>
            <a:srgbClr val="EBEEF2"/>
          </a:solidFill>
          <a:ln>
            <a:noFill/>
          </a:ln>
          <a:effectLst>
            <a:outerShdw blurRad="63500" dist="38100">
              <a:srgbClr val="BFBFBF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6"/>
          <p:cNvSpPr txBox="1"/>
          <p:nvPr/>
        </p:nvSpPr>
        <p:spPr>
          <a:xfrm>
            <a:off x="663575" y="257175"/>
            <a:ext cx="946150" cy="309562"/>
          </a:xfrm>
          <a:prstGeom prst="rect">
            <a:avLst/>
          </a:prstGeom>
          <a:solidFill>
            <a:srgbClr val="EBEEF2"/>
          </a:solidFill>
          <a:ln>
            <a:noFill/>
          </a:ln>
          <a:effectLst>
            <a:outerShdw blurRad="63500" sx="102000" sy="102000">
              <a:srgbClr val="A6A6A6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ИМПОРТ</a:t>
            </a:r>
            <a:endParaRPr/>
          </a:p>
        </p:txBody>
      </p:sp>
      <p:sp>
        <p:nvSpPr>
          <p:cNvPr id="339" name="Google Shape;339;p16"/>
          <p:cNvSpPr txBox="1"/>
          <p:nvPr/>
        </p:nvSpPr>
        <p:spPr>
          <a:xfrm>
            <a:off x="1617662" y="877887"/>
            <a:ext cx="1808162" cy="277812"/>
          </a:xfrm>
          <a:prstGeom prst="rect">
            <a:avLst/>
          </a:prstGeom>
          <a:solidFill>
            <a:srgbClr val="EBEEF2"/>
          </a:solidFill>
          <a:ln>
            <a:noFill/>
          </a:ln>
          <a:effectLst>
            <a:outerShdw blurRad="63500" sx="102000" sy="102000">
              <a:srgbClr val="A6A6A6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None/>
            </a:pPr>
            <a:r>
              <a:rPr b="1" i="0" lang="en-US" sz="12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ЮРИДИЧЕСКИЕ ЛИЦА</a:t>
            </a:r>
            <a:endParaRPr/>
          </a:p>
        </p:txBody>
      </p:sp>
      <p:sp>
        <p:nvSpPr>
          <p:cNvPr id="340" name="Google Shape;340;p16"/>
          <p:cNvSpPr txBox="1"/>
          <p:nvPr/>
        </p:nvSpPr>
        <p:spPr>
          <a:xfrm>
            <a:off x="5146675" y="877887"/>
            <a:ext cx="3260725" cy="277812"/>
          </a:xfrm>
          <a:prstGeom prst="rect">
            <a:avLst/>
          </a:prstGeom>
          <a:solidFill>
            <a:srgbClr val="EBEEF2"/>
          </a:solidFill>
          <a:ln>
            <a:noFill/>
          </a:ln>
          <a:effectLst>
            <a:outerShdw blurRad="63500" sx="102000" sy="102000">
              <a:srgbClr val="A6A6A6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None/>
            </a:pPr>
            <a:r>
              <a:rPr b="1" i="0" lang="en-US" sz="12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ИНДИВИДУАЛЬНЫЕ ПРЕДПРИНИМАТЕЛИ</a:t>
            </a:r>
            <a:endParaRPr/>
          </a:p>
        </p:txBody>
      </p:sp>
      <p:grpSp>
        <p:nvGrpSpPr>
          <p:cNvPr id="341" name="Google Shape;341;p16"/>
          <p:cNvGrpSpPr/>
          <p:nvPr/>
        </p:nvGrpSpPr>
        <p:grpSpPr>
          <a:xfrm>
            <a:off x="227012" y="1420812"/>
            <a:ext cx="4589462" cy="2565400"/>
            <a:chOff x="226725" y="1420323"/>
            <a:chExt cx="4589942" cy="2565340"/>
          </a:xfrm>
        </p:grpSpPr>
        <p:grpSp>
          <p:nvGrpSpPr>
            <p:cNvPr id="342" name="Google Shape;342;p16"/>
            <p:cNvGrpSpPr/>
            <p:nvPr/>
          </p:nvGrpSpPr>
          <p:grpSpPr>
            <a:xfrm>
              <a:off x="226725" y="1420323"/>
              <a:ext cx="2110008" cy="345673"/>
              <a:chOff x="6247520" y="4620930"/>
              <a:chExt cx="2109556" cy="345365"/>
            </a:xfrm>
          </p:grpSpPr>
          <p:grpSp>
            <p:nvGrpSpPr>
              <p:cNvPr id="343" name="Google Shape;343;p16"/>
              <p:cNvGrpSpPr/>
              <p:nvPr/>
            </p:nvGrpSpPr>
            <p:grpSpPr>
              <a:xfrm>
                <a:off x="6260219" y="4620930"/>
                <a:ext cx="2096857" cy="329899"/>
                <a:chOff x="7098112" y="1852908"/>
                <a:chExt cx="2783245" cy="904141"/>
              </a:xfrm>
            </p:grpSpPr>
            <p:sp>
              <p:nvSpPr>
                <p:cNvPr id="344" name="Google Shape;344;p16"/>
                <p:cNvSpPr txBox="1"/>
                <p:nvPr/>
              </p:nvSpPr>
              <p:spPr>
                <a:xfrm>
                  <a:off x="7098112" y="1852908"/>
                  <a:ext cx="2783245" cy="904141"/>
                </a:xfrm>
                <a:prstGeom prst="rect">
                  <a:avLst/>
                </a:prstGeom>
                <a:solidFill>
                  <a:srgbClr val="EBEEF2"/>
                </a:solidFill>
                <a:ln>
                  <a:noFill/>
                </a:ln>
                <a:effectLst>
                  <a:outerShdw blurRad="63500" dir="5400000" dist="38100">
                    <a:srgbClr val="9CACBF">
                      <a:alpha val="39607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p16"/>
                <p:cNvSpPr txBox="1"/>
                <p:nvPr/>
              </p:nvSpPr>
              <p:spPr>
                <a:xfrm>
                  <a:off x="7182389" y="1918109"/>
                  <a:ext cx="699498" cy="83894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46" name="Google Shape;346;p16"/>
              <p:cNvSpPr txBox="1"/>
              <p:nvPr/>
            </p:nvSpPr>
            <p:spPr>
              <a:xfrm>
                <a:off x="6830836" y="4686743"/>
                <a:ext cx="587076" cy="2306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Cambria"/>
                  <a:buNone/>
                </a:pPr>
                <a:r>
                  <a:rPr b="1" i="0" lang="en-US" sz="9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ОБУВЬ</a:t>
                </a:r>
                <a:endParaRPr/>
              </a:p>
            </p:txBody>
          </p:sp>
          <p:sp>
            <p:nvSpPr>
              <p:cNvPr id="347" name="Google Shape;347;p16"/>
              <p:cNvSpPr txBox="1"/>
              <p:nvPr/>
            </p:nvSpPr>
            <p:spPr>
              <a:xfrm>
                <a:off x="6247520" y="4628043"/>
                <a:ext cx="663822" cy="338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600"/>
                  <a:buFont typeface="Arial"/>
                  <a:buNone/>
                </a:pPr>
                <a:r>
                  <a:rPr b="1" i="0" lang="en-US" sz="16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- 76</a:t>
                </a:r>
                <a:r>
                  <a:rPr b="1" i="0" lang="en-US" sz="11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%</a:t>
                </a:r>
                <a:endParaRPr/>
              </a:p>
            </p:txBody>
          </p:sp>
        </p:grpSp>
        <p:grpSp>
          <p:nvGrpSpPr>
            <p:cNvPr id="348" name="Google Shape;348;p16"/>
            <p:cNvGrpSpPr/>
            <p:nvPr/>
          </p:nvGrpSpPr>
          <p:grpSpPr>
            <a:xfrm>
              <a:off x="226725" y="1963235"/>
              <a:ext cx="2258873" cy="369509"/>
              <a:chOff x="6247520" y="4620725"/>
              <a:chExt cx="2258389" cy="369180"/>
            </a:xfrm>
          </p:grpSpPr>
          <p:grpSp>
            <p:nvGrpSpPr>
              <p:cNvPr id="349" name="Google Shape;349;p16"/>
              <p:cNvGrpSpPr/>
              <p:nvPr/>
            </p:nvGrpSpPr>
            <p:grpSpPr>
              <a:xfrm>
                <a:off x="6260219" y="4620725"/>
                <a:ext cx="2096857" cy="329898"/>
                <a:chOff x="7098112" y="1852347"/>
                <a:chExt cx="2783245" cy="904138"/>
              </a:xfrm>
            </p:grpSpPr>
            <p:sp>
              <p:nvSpPr>
                <p:cNvPr id="350" name="Google Shape;350;p16"/>
                <p:cNvSpPr txBox="1"/>
                <p:nvPr/>
              </p:nvSpPr>
              <p:spPr>
                <a:xfrm>
                  <a:off x="7098112" y="1852347"/>
                  <a:ext cx="2783245" cy="904138"/>
                </a:xfrm>
                <a:prstGeom prst="rect">
                  <a:avLst/>
                </a:prstGeom>
                <a:solidFill>
                  <a:srgbClr val="EBEEF2"/>
                </a:solidFill>
                <a:ln>
                  <a:noFill/>
                </a:ln>
                <a:effectLst>
                  <a:outerShdw blurRad="63500" dir="5400000" dist="38100">
                    <a:srgbClr val="9CACBF">
                      <a:alpha val="39607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p16"/>
                <p:cNvSpPr txBox="1"/>
                <p:nvPr/>
              </p:nvSpPr>
              <p:spPr>
                <a:xfrm>
                  <a:off x="7182389" y="1917548"/>
                  <a:ext cx="699498" cy="838937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52" name="Google Shape;352;p16"/>
              <p:cNvSpPr txBox="1"/>
              <p:nvPr/>
            </p:nvSpPr>
            <p:spPr>
              <a:xfrm>
                <a:off x="6830835" y="4620899"/>
                <a:ext cx="1675074" cy="3690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Cambria"/>
                  <a:buNone/>
                </a:pPr>
                <a:r>
                  <a:rPr b="1" i="0" lang="en-US" sz="9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САХАР И КОНДИТЕРСКИЕ ИЗДЕЛИЯ ИЗ САХАРА</a:t>
                </a:r>
                <a:endParaRPr/>
              </a:p>
            </p:txBody>
          </p:sp>
          <p:sp>
            <p:nvSpPr>
              <p:cNvPr id="353" name="Google Shape;353;p16"/>
              <p:cNvSpPr txBox="1"/>
              <p:nvPr/>
            </p:nvSpPr>
            <p:spPr>
              <a:xfrm>
                <a:off x="6247520" y="4628043"/>
                <a:ext cx="663822" cy="338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600"/>
                  <a:buFont typeface="Arial"/>
                  <a:buNone/>
                </a:pPr>
                <a:r>
                  <a:rPr b="1" i="0" lang="en-US" sz="16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- 73</a:t>
                </a:r>
                <a:r>
                  <a:rPr b="1" i="0" lang="en-US" sz="11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%</a:t>
                </a:r>
                <a:endParaRPr/>
              </a:p>
            </p:txBody>
          </p:sp>
        </p:grpSp>
        <p:grpSp>
          <p:nvGrpSpPr>
            <p:cNvPr id="354" name="Google Shape;354;p16"/>
            <p:cNvGrpSpPr/>
            <p:nvPr/>
          </p:nvGrpSpPr>
          <p:grpSpPr>
            <a:xfrm>
              <a:off x="226725" y="2529959"/>
              <a:ext cx="2110008" cy="345871"/>
              <a:chOff x="6247520" y="4620732"/>
              <a:chExt cx="2109556" cy="345563"/>
            </a:xfrm>
          </p:grpSpPr>
          <p:grpSp>
            <p:nvGrpSpPr>
              <p:cNvPr id="355" name="Google Shape;355;p16"/>
              <p:cNvGrpSpPr/>
              <p:nvPr/>
            </p:nvGrpSpPr>
            <p:grpSpPr>
              <a:xfrm>
                <a:off x="6260219" y="4620732"/>
                <a:ext cx="2096857" cy="329899"/>
                <a:chOff x="7098112" y="1852366"/>
                <a:chExt cx="2783245" cy="904141"/>
              </a:xfrm>
            </p:grpSpPr>
            <p:sp>
              <p:nvSpPr>
                <p:cNvPr id="356" name="Google Shape;356;p16"/>
                <p:cNvSpPr txBox="1"/>
                <p:nvPr/>
              </p:nvSpPr>
              <p:spPr>
                <a:xfrm>
                  <a:off x="7098112" y="1852366"/>
                  <a:ext cx="2783245" cy="904141"/>
                </a:xfrm>
                <a:prstGeom prst="rect">
                  <a:avLst/>
                </a:prstGeom>
                <a:solidFill>
                  <a:srgbClr val="EBEEF2"/>
                </a:solidFill>
                <a:ln>
                  <a:noFill/>
                </a:ln>
                <a:effectLst>
                  <a:outerShdw blurRad="63500" dir="5400000" dist="38100">
                    <a:srgbClr val="9CACBF">
                      <a:alpha val="39607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" name="Google Shape;357;p16"/>
                <p:cNvSpPr txBox="1"/>
                <p:nvPr/>
              </p:nvSpPr>
              <p:spPr>
                <a:xfrm>
                  <a:off x="7182389" y="1917570"/>
                  <a:ext cx="699498" cy="838937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58" name="Google Shape;358;p16"/>
              <p:cNvSpPr txBox="1"/>
              <p:nvPr/>
            </p:nvSpPr>
            <p:spPr>
              <a:xfrm>
                <a:off x="6830835" y="4686743"/>
                <a:ext cx="934633" cy="2306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Cambria"/>
                  <a:buNone/>
                </a:pPr>
                <a:r>
                  <a:rPr b="1" i="0" lang="en-US" sz="9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УДОБРЕНИЯ</a:t>
                </a:r>
                <a:endParaRPr/>
              </a:p>
            </p:txBody>
          </p:sp>
          <p:sp>
            <p:nvSpPr>
              <p:cNvPr id="359" name="Google Shape;359;p16"/>
              <p:cNvSpPr txBox="1"/>
              <p:nvPr/>
            </p:nvSpPr>
            <p:spPr>
              <a:xfrm>
                <a:off x="6247520" y="4628043"/>
                <a:ext cx="663822" cy="338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600"/>
                  <a:buFont typeface="Arial"/>
                  <a:buNone/>
                </a:pPr>
                <a:r>
                  <a:rPr b="1" i="0" lang="en-US" sz="16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- 65</a:t>
                </a:r>
                <a:r>
                  <a:rPr b="1" i="0" lang="en-US" sz="11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%</a:t>
                </a:r>
                <a:endParaRPr/>
              </a:p>
            </p:txBody>
          </p:sp>
        </p:grpSp>
        <p:grpSp>
          <p:nvGrpSpPr>
            <p:cNvPr id="360" name="Google Shape;360;p16"/>
            <p:cNvGrpSpPr/>
            <p:nvPr/>
          </p:nvGrpSpPr>
          <p:grpSpPr>
            <a:xfrm>
              <a:off x="226725" y="3072871"/>
              <a:ext cx="2258873" cy="369707"/>
              <a:chOff x="6247520" y="4620528"/>
              <a:chExt cx="2258389" cy="369377"/>
            </a:xfrm>
          </p:grpSpPr>
          <p:grpSp>
            <p:nvGrpSpPr>
              <p:cNvPr id="361" name="Google Shape;361;p16"/>
              <p:cNvGrpSpPr/>
              <p:nvPr/>
            </p:nvGrpSpPr>
            <p:grpSpPr>
              <a:xfrm>
                <a:off x="6260219" y="4620528"/>
                <a:ext cx="2096857" cy="329898"/>
                <a:chOff x="7098112" y="1851805"/>
                <a:chExt cx="2783245" cy="904138"/>
              </a:xfrm>
            </p:grpSpPr>
            <p:sp>
              <p:nvSpPr>
                <p:cNvPr id="362" name="Google Shape;362;p16"/>
                <p:cNvSpPr txBox="1"/>
                <p:nvPr/>
              </p:nvSpPr>
              <p:spPr>
                <a:xfrm>
                  <a:off x="7098112" y="1851805"/>
                  <a:ext cx="2783245" cy="904138"/>
                </a:xfrm>
                <a:prstGeom prst="rect">
                  <a:avLst/>
                </a:prstGeom>
                <a:solidFill>
                  <a:srgbClr val="EBEEF2"/>
                </a:solidFill>
                <a:ln>
                  <a:noFill/>
                </a:ln>
                <a:effectLst>
                  <a:outerShdw blurRad="63500" dir="5400000" dist="38100">
                    <a:srgbClr val="9CACBF">
                      <a:alpha val="39607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Google Shape;363;p16"/>
                <p:cNvSpPr txBox="1"/>
                <p:nvPr/>
              </p:nvSpPr>
              <p:spPr>
                <a:xfrm>
                  <a:off x="7182389" y="1917008"/>
                  <a:ext cx="699498" cy="838934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64" name="Google Shape;364;p16"/>
              <p:cNvSpPr txBox="1"/>
              <p:nvPr/>
            </p:nvSpPr>
            <p:spPr>
              <a:xfrm>
                <a:off x="6830835" y="4620899"/>
                <a:ext cx="1675074" cy="3690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Cambria"/>
                  <a:buNone/>
                </a:pPr>
                <a:r>
                  <a:rPr b="1" i="0" lang="en-US" sz="9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МАСЛО ЖИВОТНОЕ И РАСТИТЕЛЬНОЕ</a:t>
                </a:r>
                <a:endParaRPr/>
              </a:p>
            </p:txBody>
          </p:sp>
          <p:sp>
            <p:nvSpPr>
              <p:cNvPr id="365" name="Google Shape;365;p16"/>
              <p:cNvSpPr txBox="1"/>
              <p:nvPr/>
            </p:nvSpPr>
            <p:spPr>
              <a:xfrm>
                <a:off x="6247520" y="4628043"/>
                <a:ext cx="663822" cy="338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600"/>
                  <a:buFont typeface="Arial"/>
                  <a:buNone/>
                </a:pPr>
                <a:r>
                  <a:rPr b="1" i="0" lang="en-US" sz="16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- 63</a:t>
                </a:r>
                <a:r>
                  <a:rPr b="1" i="0" lang="en-US" sz="11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%</a:t>
                </a:r>
                <a:endParaRPr/>
              </a:p>
            </p:txBody>
          </p:sp>
        </p:grpSp>
        <p:grpSp>
          <p:nvGrpSpPr>
            <p:cNvPr id="366" name="Google Shape;366;p16"/>
            <p:cNvGrpSpPr/>
            <p:nvPr/>
          </p:nvGrpSpPr>
          <p:grpSpPr>
            <a:xfrm>
              <a:off x="226725" y="3639596"/>
              <a:ext cx="2110008" cy="346067"/>
              <a:chOff x="6247521" y="4620536"/>
              <a:chExt cx="2109556" cy="345759"/>
            </a:xfrm>
          </p:grpSpPr>
          <p:grpSp>
            <p:nvGrpSpPr>
              <p:cNvPr id="367" name="Google Shape;367;p16"/>
              <p:cNvGrpSpPr/>
              <p:nvPr/>
            </p:nvGrpSpPr>
            <p:grpSpPr>
              <a:xfrm>
                <a:off x="6260220" y="4620536"/>
                <a:ext cx="2096857" cy="329899"/>
                <a:chOff x="7098113" y="1851829"/>
                <a:chExt cx="2783245" cy="904141"/>
              </a:xfrm>
            </p:grpSpPr>
            <p:sp>
              <p:nvSpPr>
                <p:cNvPr id="368" name="Google Shape;368;p16"/>
                <p:cNvSpPr txBox="1"/>
                <p:nvPr/>
              </p:nvSpPr>
              <p:spPr>
                <a:xfrm>
                  <a:off x="7098113" y="1851829"/>
                  <a:ext cx="2783245" cy="904141"/>
                </a:xfrm>
                <a:prstGeom prst="rect">
                  <a:avLst/>
                </a:prstGeom>
                <a:solidFill>
                  <a:srgbClr val="EBEEF2"/>
                </a:solidFill>
                <a:ln>
                  <a:noFill/>
                </a:ln>
                <a:effectLst>
                  <a:outerShdw blurRad="63500" dir="5400000" dist="38100">
                    <a:srgbClr val="9CACBF">
                      <a:alpha val="39607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Google Shape;369;p16"/>
                <p:cNvSpPr txBox="1"/>
                <p:nvPr/>
              </p:nvSpPr>
              <p:spPr>
                <a:xfrm>
                  <a:off x="7182390" y="1917030"/>
                  <a:ext cx="699498" cy="83894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70" name="Google Shape;370;p16"/>
              <p:cNvSpPr txBox="1"/>
              <p:nvPr/>
            </p:nvSpPr>
            <p:spPr>
              <a:xfrm>
                <a:off x="6830835" y="4686743"/>
                <a:ext cx="934633" cy="2306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Cambria"/>
                  <a:buNone/>
                </a:pPr>
                <a:r>
                  <a:rPr b="1" i="0" lang="en-US" sz="9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ХЛОПОК</a:t>
                </a:r>
                <a:endParaRPr/>
              </a:p>
            </p:txBody>
          </p:sp>
          <p:sp>
            <p:nvSpPr>
              <p:cNvPr id="371" name="Google Shape;371;p16"/>
              <p:cNvSpPr txBox="1"/>
              <p:nvPr/>
            </p:nvSpPr>
            <p:spPr>
              <a:xfrm>
                <a:off x="6247521" y="4628043"/>
                <a:ext cx="663821" cy="338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600"/>
                  <a:buFont typeface="Arial"/>
                  <a:buNone/>
                </a:pPr>
                <a:r>
                  <a:rPr b="1" i="0" lang="en-US" sz="16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- 51</a:t>
                </a:r>
                <a:r>
                  <a:rPr b="1" i="0" lang="en-US" sz="11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%</a:t>
                </a:r>
                <a:endParaRPr/>
              </a:p>
            </p:txBody>
          </p:sp>
        </p:grpSp>
        <p:grpSp>
          <p:nvGrpSpPr>
            <p:cNvPr id="372" name="Google Shape;372;p16"/>
            <p:cNvGrpSpPr/>
            <p:nvPr/>
          </p:nvGrpSpPr>
          <p:grpSpPr>
            <a:xfrm>
              <a:off x="2479703" y="1420323"/>
              <a:ext cx="2109929" cy="345673"/>
              <a:chOff x="6247521" y="4620930"/>
              <a:chExt cx="2109477" cy="345365"/>
            </a:xfrm>
          </p:grpSpPr>
          <p:grpSp>
            <p:nvGrpSpPr>
              <p:cNvPr id="373" name="Google Shape;373;p16"/>
              <p:cNvGrpSpPr/>
              <p:nvPr/>
            </p:nvGrpSpPr>
            <p:grpSpPr>
              <a:xfrm>
                <a:off x="6260140" y="4620930"/>
                <a:ext cx="2096858" cy="329899"/>
                <a:chOff x="7098007" y="1852908"/>
                <a:chExt cx="2783246" cy="904141"/>
              </a:xfrm>
            </p:grpSpPr>
            <p:sp>
              <p:nvSpPr>
                <p:cNvPr id="374" name="Google Shape;374;p16"/>
                <p:cNvSpPr txBox="1"/>
                <p:nvPr/>
              </p:nvSpPr>
              <p:spPr>
                <a:xfrm>
                  <a:off x="7098007" y="1852908"/>
                  <a:ext cx="2783246" cy="904141"/>
                </a:xfrm>
                <a:prstGeom prst="rect">
                  <a:avLst/>
                </a:prstGeom>
                <a:solidFill>
                  <a:srgbClr val="EBEEF2"/>
                </a:solidFill>
                <a:ln>
                  <a:noFill/>
                </a:ln>
                <a:effectLst>
                  <a:outerShdw blurRad="63500" dir="5400000" dist="38100">
                    <a:srgbClr val="9CACBF">
                      <a:alpha val="39607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375;p16"/>
                <p:cNvSpPr txBox="1"/>
                <p:nvPr/>
              </p:nvSpPr>
              <p:spPr>
                <a:xfrm>
                  <a:off x="7182284" y="1918109"/>
                  <a:ext cx="699498" cy="83894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76" name="Google Shape;376;p16"/>
              <p:cNvSpPr txBox="1"/>
              <p:nvPr/>
            </p:nvSpPr>
            <p:spPr>
              <a:xfrm>
                <a:off x="6830835" y="4686743"/>
                <a:ext cx="934633" cy="2306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Cambria"/>
                  <a:buNone/>
                </a:pPr>
                <a:r>
                  <a:rPr b="1" i="0" lang="en-US" sz="9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ОДЕЖДА</a:t>
                </a:r>
                <a:endParaRPr/>
              </a:p>
            </p:txBody>
          </p:sp>
          <p:sp>
            <p:nvSpPr>
              <p:cNvPr id="377" name="Google Shape;377;p16"/>
              <p:cNvSpPr txBox="1"/>
              <p:nvPr/>
            </p:nvSpPr>
            <p:spPr>
              <a:xfrm>
                <a:off x="6247521" y="4628043"/>
                <a:ext cx="663822" cy="338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600"/>
                  <a:buFont typeface="Arial"/>
                  <a:buNone/>
                </a:pPr>
                <a:r>
                  <a:rPr b="1" i="0" lang="en-US" sz="16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- 45</a:t>
                </a:r>
                <a:r>
                  <a:rPr b="1" i="0" lang="en-US" sz="11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%</a:t>
                </a:r>
                <a:endParaRPr/>
              </a:p>
            </p:txBody>
          </p:sp>
        </p:grpSp>
        <p:grpSp>
          <p:nvGrpSpPr>
            <p:cNvPr id="378" name="Google Shape;378;p16"/>
            <p:cNvGrpSpPr/>
            <p:nvPr/>
          </p:nvGrpSpPr>
          <p:grpSpPr>
            <a:xfrm>
              <a:off x="2479703" y="1961343"/>
              <a:ext cx="2258873" cy="369332"/>
              <a:chOff x="6247520" y="4620899"/>
              <a:chExt cx="2258389" cy="369003"/>
            </a:xfrm>
          </p:grpSpPr>
          <p:grpSp>
            <p:nvGrpSpPr>
              <p:cNvPr id="379" name="Google Shape;379;p16"/>
              <p:cNvGrpSpPr/>
              <p:nvPr/>
            </p:nvGrpSpPr>
            <p:grpSpPr>
              <a:xfrm>
                <a:off x="6260139" y="4621203"/>
                <a:ext cx="2096858" cy="328312"/>
                <a:chOff x="7098006" y="1853656"/>
                <a:chExt cx="2783246" cy="899793"/>
              </a:xfrm>
            </p:grpSpPr>
            <p:sp>
              <p:nvSpPr>
                <p:cNvPr id="380" name="Google Shape;380;p16"/>
                <p:cNvSpPr txBox="1"/>
                <p:nvPr/>
              </p:nvSpPr>
              <p:spPr>
                <a:xfrm>
                  <a:off x="7098006" y="1853656"/>
                  <a:ext cx="2783246" cy="899793"/>
                </a:xfrm>
                <a:prstGeom prst="rect">
                  <a:avLst/>
                </a:prstGeom>
                <a:solidFill>
                  <a:srgbClr val="EBEEF2"/>
                </a:solidFill>
                <a:ln>
                  <a:noFill/>
                </a:ln>
                <a:effectLst>
                  <a:outerShdw blurRad="63500" dir="5400000" dist="38100">
                    <a:srgbClr val="9CACBF">
                      <a:alpha val="39607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16"/>
                <p:cNvSpPr txBox="1"/>
                <p:nvPr/>
              </p:nvSpPr>
              <p:spPr>
                <a:xfrm>
                  <a:off x="7182283" y="1918859"/>
                  <a:ext cx="699498" cy="834589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82" name="Google Shape;382;p16"/>
              <p:cNvSpPr txBox="1"/>
              <p:nvPr/>
            </p:nvSpPr>
            <p:spPr>
              <a:xfrm>
                <a:off x="6830835" y="4620899"/>
                <a:ext cx="1675074" cy="3690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Cambria"/>
                  <a:buNone/>
                </a:pPr>
                <a:r>
                  <a:rPr b="1" i="0" lang="en-US" sz="9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МЯСО И ПИЩЕВЫЕ МЯСНЫЕ СУБПРОДУКТЫ</a:t>
                </a:r>
                <a:endParaRPr/>
              </a:p>
            </p:txBody>
          </p:sp>
          <p:sp>
            <p:nvSpPr>
              <p:cNvPr id="383" name="Google Shape;383;p16"/>
              <p:cNvSpPr txBox="1"/>
              <p:nvPr/>
            </p:nvSpPr>
            <p:spPr>
              <a:xfrm>
                <a:off x="6247520" y="4628043"/>
                <a:ext cx="663822" cy="338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600"/>
                  <a:buFont typeface="Arial"/>
                  <a:buNone/>
                </a:pPr>
                <a:r>
                  <a:rPr b="1" i="0" lang="en-US" sz="16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- 25</a:t>
                </a:r>
                <a:r>
                  <a:rPr b="1" i="0" lang="en-US" sz="11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%</a:t>
                </a:r>
                <a:endParaRPr/>
              </a:p>
            </p:txBody>
          </p:sp>
        </p:grpSp>
        <p:grpSp>
          <p:nvGrpSpPr>
            <p:cNvPr id="384" name="Google Shape;384;p16"/>
            <p:cNvGrpSpPr/>
            <p:nvPr/>
          </p:nvGrpSpPr>
          <p:grpSpPr>
            <a:xfrm>
              <a:off x="2479703" y="2526022"/>
              <a:ext cx="2258873" cy="369332"/>
              <a:chOff x="6247520" y="4620899"/>
              <a:chExt cx="2258389" cy="369003"/>
            </a:xfrm>
          </p:grpSpPr>
          <p:grpSp>
            <p:nvGrpSpPr>
              <p:cNvPr id="385" name="Google Shape;385;p16"/>
              <p:cNvGrpSpPr/>
              <p:nvPr/>
            </p:nvGrpSpPr>
            <p:grpSpPr>
              <a:xfrm>
                <a:off x="6260139" y="4621660"/>
                <a:ext cx="2096858" cy="328312"/>
                <a:chOff x="7098006" y="1854910"/>
                <a:chExt cx="2783246" cy="899793"/>
              </a:xfrm>
            </p:grpSpPr>
            <p:sp>
              <p:nvSpPr>
                <p:cNvPr id="386" name="Google Shape;386;p16"/>
                <p:cNvSpPr txBox="1"/>
                <p:nvPr/>
              </p:nvSpPr>
              <p:spPr>
                <a:xfrm>
                  <a:off x="7098006" y="1854910"/>
                  <a:ext cx="2783246" cy="899793"/>
                </a:xfrm>
                <a:prstGeom prst="rect">
                  <a:avLst/>
                </a:prstGeom>
                <a:solidFill>
                  <a:srgbClr val="EBEEF2"/>
                </a:solidFill>
                <a:ln>
                  <a:noFill/>
                </a:ln>
                <a:effectLst>
                  <a:outerShdw blurRad="63500" dir="5400000" dist="38100">
                    <a:srgbClr val="9CACBF">
                      <a:alpha val="39607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16"/>
                <p:cNvSpPr txBox="1"/>
                <p:nvPr/>
              </p:nvSpPr>
              <p:spPr>
                <a:xfrm>
                  <a:off x="7182283" y="1920113"/>
                  <a:ext cx="699498" cy="834589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88" name="Google Shape;388;p16"/>
              <p:cNvSpPr txBox="1"/>
              <p:nvPr/>
            </p:nvSpPr>
            <p:spPr>
              <a:xfrm>
                <a:off x="6830835" y="4620899"/>
                <a:ext cx="1675074" cy="3690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Cambria"/>
                  <a:buNone/>
                </a:pPr>
                <a:r>
                  <a:rPr b="1" i="0" lang="en-US" sz="9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ФАРМАЦЕВТИЧЕСКИЕ ТОВАРЫ</a:t>
                </a:r>
                <a:endParaRPr/>
              </a:p>
            </p:txBody>
          </p:sp>
          <p:sp>
            <p:nvSpPr>
              <p:cNvPr id="389" name="Google Shape;389;p16"/>
              <p:cNvSpPr txBox="1"/>
              <p:nvPr/>
            </p:nvSpPr>
            <p:spPr>
              <a:xfrm>
                <a:off x="6247520" y="4628043"/>
                <a:ext cx="663822" cy="338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600"/>
                  <a:buFont typeface="Arial"/>
                  <a:buNone/>
                </a:pPr>
                <a:r>
                  <a:rPr b="1" i="0" lang="en-US" sz="16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- 23</a:t>
                </a:r>
                <a:r>
                  <a:rPr b="1" i="0" lang="en-US" sz="11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%</a:t>
                </a:r>
                <a:endParaRPr/>
              </a:p>
            </p:txBody>
          </p:sp>
        </p:grpSp>
        <p:grpSp>
          <p:nvGrpSpPr>
            <p:cNvPr id="390" name="Google Shape;390;p16"/>
            <p:cNvGrpSpPr/>
            <p:nvPr/>
          </p:nvGrpSpPr>
          <p:grpSpPr>
            <a:xfrm>
              <a:off x="2479703" y="3090334"/>
              <a:ext cx="2336964" cy="354004"/>
              <a:chOff x="6247520" y="4620532"/>
              <a:chExt cx="2336463" cy="353689"/>
            </a:xfrm>
          </p:grpSpPr>
          <p:grpSp>
            <p:nvGrpSpPr>
              <p:cNvPr id="391" name="Google Shape;391;p16"/>
              <p:cNvGrpSpPr/>
              <p:nvPr/>
            </p:nvGrpSpPr>
            <p:grpSpPr>
              <a:xfrm>
                <a:off x="6260139" y="4620532"/>
                <a:ext cx="2160350" cy="329899"/>
                <a:chOff x="7098007" y="1851818"/>
                <a:chExt cx="2867522" cy="904141"/>
              </a:xfrm>
            </p:grpSpPr>
            <p:sp>
              <p:nvSpPr>
                <p:cNvPr id="392" name="Google Shape;392;p16"/>
                <p:cNvSpPr txBox="1"/>
                <p:nvPr/>
              </p:nvSpPr>
              <p:spPr>
                <a:xfrm>
                  <a:off x="7098007" y="1851818"/>
                  <a:ext cx="2867522" cy="904141"/>
                </a:xfrm>
                <a:prstGeom prst="rect">
                  <a:avLst/>
                </a:prstGeom>
                <a:solidFill>
                  <a:srgbClr val="EBEEF2"/>
                </a:solidFill>
                <a:ln>
                  <a:noFill/>
                </a:ln>
                <a:effectLst>
                  <a:outerShdw blurRad="63500" dir="5400000" dist="38100">
                    <a:srgbClr val="9CACBF">
                      <a:alpha val="39607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16"/>
                <p:cNvSpPr txBox="1"/>
                <p:nvPr/>
              </p:nvSpPr>
              <p:spPr>
                <a:xfrm>
                  <a:off x="7182284" y="1917019"/>
                  <a:ext cx="699498" cy="83894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94" name="Google Shape;394;p16"/>
              <p:cNvSpPr txBox="1"/>
              <p:nvPr/>
            </p:nvSpPr>
            <p:spPr>
              <a:xfrm>
                <a:off x="6829989" y="4620532"/>
                <a:ext cx="1753994" cy="3536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Cambria"/>
                  <a:buNone/>
                </a:pPr>
                <a:r>
                  <a:rPr b="1" i="0" lang="en-US" sz="8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ЭЛЕКТРИЧЕСКИЕ МАШИНЫ, АУДИО, ВИДЕОАППАРАТУРА</a:t>
                </a:r>
                <a:endParaRPr/>
              </a:p>
            </p:txBody>
          </p:sp>
          <p:sp>
            <p:nvSpPr>
              <p:cNvPr id="395" name="Google Shape;395;p16"/>
              <p:cNvSpPr txBox="1"/>
              <p:nvPr/>
            </p:nvSpPr>
            <p:spPr>
              <a:xfrm>
                <a:off x="6247520" y="4628043"/>
                <a:ext cx="663822" cy="338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600"/>
                  <a:buFont typeface="Arial"/>
                  <a:buNone/>
                </a:pPr>
                <a:r>
                  <a:rPr b="1" i="0" lang="en-US" sz="16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- 23</a:t>
                </a:r>
                <a:r>
                  <a:rPr b="1" i="0" lang="en-US" sz="11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%</a:t>
                </a:r>
                <a:endParaRPr/>
              </a:p>
            </p:txBody>
          </p:sp>
        </p:grpSp>
        <p:grpSp>
          <p:nvGrpSpPr>
            <p:cNvPr id="396" name="Google Shape;396;p16"/>
            <p:cNvGrpSpPr/>
            <p:nvPr/>
          </p:nvGrpSpPr>
          <p:grpSpPr>
            <a:xfrm>
              <a:off x="2479703" y="3639596"/>
              <a:ext cx="2109929" cy="346067"/>
              <a:chOff x="6247521" y="4620536"/>
              <a:chExt cx="2109477" cy="345759"/>
            </a:xfrm>
          </p:grpSpPr>
          <p:grpSp>
            <p:nvGrpSpPr>
              <p:cNvPr id="397" name="Google Shape;397;p16"/>
              <p:cNvGrpSpPr/>
              <p:nvPr/>
            </p:nvGrpSpPr>
            <p:grpSpPr>
              <a:xfrm>
                <a:off x="6260140" y="4620536"/>
                <a:ext cx="2096858" cy="329899"/>
                <a:chOff x="7098007" y="1851829"/>
                <a:chExt cx="2783246" cy="904141"/>
              </a:xfrm>
            </p:grpSpPr>
            <p:sp>
              <p:nvSpPr>
                <p:cNvPr id="398" name="Google Shape;398;p16"/>
                <p:cNvSpPr txBox="1"/>
                <p:nvPr/>
              </p:nvSpPr>
              <p:spPr>
                <a:xfrm>
                  <a:off x="7098007" y="1851829"/>
                  <a:ext cx="2783246" cy="904141"/>
                </a:xfrm>
                <a:prstGeom prst="rect">
                  <a:avLst/>
                </a:prstGeom>
                <a:solidFill>
                  <a:srgbClr val="EBEEF2"/>
                </a:solidFill>
                <a:ln>
                  <a:noFill/>
                </a:ln>
                <a:effectLst>
                  <a:outerShdw blurRad="63500" dir="5400000" dist="38100">
                    <a:srgbClr val="9CACBF">
                      <a:alpha val="39607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16"/>
                <p:cNvSpPr txBox="1"/>
                <p:nvPr/>
              </p:nvSpPr>
              <p:spPr>
                <a:xfrm>
                  <a:off x="7182284" y="1917030"/>
                  <a:ext cx="699498" cy="83894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00" name="Google Shape;400;p16"/>
              <p:cNvSpPr txBox="1"/>
              <p:nvPr/>
            </p:nvSpPr>
            <p:spPr>
              <a:xfrm>
                <a:off x="6830836" y="4686743"/>
                <a:ext cx="1294397" cy="2306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Cambria"/>
                  <a:buNone/>
                </a:pPr>
                <a:r>
                  <a:rPr b="1" i="0" lang="en-US" sz="9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ЧЕРНЫЕ МЕТАЛЛЫ</a:t>
                </a:r>
                <a:endParaRPr/>
              </a:p>
            </p:txBody>
          </p:sp>
          <p:sp>
            <p:nvSpPr>
              <p:cNvPr id="401" name="Google Shape;401;p16"/>
              <p:cNvSpPr txBox="1"/>
              <p:nvPr/>
            </p:nvSpPr>
            <p:spPr>
              <a:xfrm>
                <a:off x="6247521" y="4628043"/>
                <a:ext cx="663822" cy="338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600"/>
                  <a:buFont typeface="Arial"/>
                  <a:buNone/>
                </a:pPr>
                <a:r>
                  <a:rPr b="1" i="0" lang="en-US" sz="16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- 17</a:t>
                </a:r>
                <a:r>
                  <a:rPr b="1" i="0" lang="en-US" sz="11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%</a:t>
                </a:r>
                <a:endParaRPr/>
              </a:p>
            </p:txBody>
          </p:sp>
        </p:grpSp>
      </p:grpSp>
      <p:grpSp>
        <p:nvGrpSpPr>
          <p:cNvPr id="402" name="Google Shape;402;p16"/>
          <p:cNvGrpSpPr/>
          <p:nvPr/>
        </p:nvGrpSpPr>
        <p:grpSpPr>
          <a:xfrm>
            <a:off x="744537" y="4518025"/>
            <a:ext cx="3554412" cy="944562"/>
            <a:chOff x="1034005" y="4517284"/>
            <a:chExt cx="3555357" cy="944754"/>
          </a:xfrm>
        </p:grpSpPr>
        <p:grpSp>
          <p:nvGrpSpPr>
            <p:cNvPr id="403" name="Google Shape;403;p16"/>
            <p:cNvGrpSpPr/>
            <p:nvPr/>
          </p:nvGrpSpPr>
          <p:grpSpPr>
            <a:xfrm>
              <a:off x="2479702" y="4517284"/>
              <a:ext cx="2109660" cy="345673"/>
              <a:chOff x="6247520" y="4620930"/>
              <a:chExt cx="2109208" cy="345365"/>
            </a:xfrm>
          </p:grpSpPr>
          <p:grpSp>
            <p:nvGrpSpPr>
              <p:cNvPr id="404" name="Google Shape;404;p16"/>
              <p:cNvGrpSpPr/>
              <p:nvPr/>
            </p:nvGrpSpPr>
            <p:grpSpPr>
              <a:xfrm>
                <a:off x="6253182" y="4620930"/>
                <a:ext cx="2103546" cy="329973"/>
                <a:chOff x="7088772" y="1852908"/>
                <a:chExt cx="2792123" cy="904344"/>
              </a:xfrm>
            </p:grpSpPr>
            <p:sp>
              <p:nvSpPr>
                <p:cNvPr id="405" name="Google Shape;405;p16"/>
                <p:cNvSpPr txBox="1"/>
                <p:nvPr/>
              </p:nvSpPr>
              <p:spPr>
                <a:xfrm>
                  <a:off x="7088772" y="1852908"/>
                  <a:ext cx="2792123" cy="904344"/>
                </a:xfrm>
                <a:prstGeom prst="rect">
                  <a:avLst/>
                </a:prstGeom>
                <a:solidFill>
                  <a:srgbClr val="EBEEF2"/>
                </a:solidFill>
                <a:ln>
                  <a:noFill/>
                </a:ln>
                <a:effectLst>
                  <a:outerShdw blurRad="63500" dir="5400000" dist="38100">
                    <a:srgbClr val="9CACBF">
                      <a:alpha val="39607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" name="Google Shape;406;p16"/>
                <p:cNvSpPr txBox="1"/>
                <p:nvPr/>
              </p:nvSpPr>
              <p:spPr>
                <a:xfrm>
                  <a:off x="7173063" y="1918126"/>
                  <a:ext cx="708040" cy="839125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07" name="Google Shape;407;p16"/>
              <p:cNvSpPr txBox="1"/>
              <p:nvPr/>
            </p:nvSpPr>
            <p:spPr>
              <a:xfrm>
                <a:off x="6830835" y="4686743"/>
                <a:ext cx="878613" cy="2306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Cambria"/>
                  <a:buNone/>
                </a:pPr>
                <a:r>
                  <a:rPr b="1" i="0" lang="en-US" sz="9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СИГАРЕТЫ</a:t>
                </a:r>
                <a:endParaRPr/>
              </a:p>
            </p:txBody>
          </p:sp>
          <p:sp>
            <p:nvSpPr>
              <p:cNvPr id="408" name="Google Shape;408;p16"/>
              <p:cNvSpPr txBox="1"/>
              <p:nvPr/>
            </p:nvSpPr>
            <p:spPr>
              <a:xfrm>
                <a:off x="6247520" y="4628043"/>
                <a:ext cx="663822" cy="338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600"/>
                  <a:buFont typeface="Arial"/>
                  <a:buNone/>
                </a:pPr>
                <a:r>
                  <a:rPr b="1" i="0" lang="en-US" sz="16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- 54</a:t>
                </a:r>
                <a:r>
                  <a:rPr b="1" i="0" lang="en-US" sz="11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%</a:t>
                </a:r>
                <a:endParaRPr/>
              </a:p>
            </p:txBody>
          </p:sp>
        </p:grpSp>
        <p:sp>
          <p:nvSpPr>
            <p:cNvPr id="409" name="Google Shape;409;p16"/>
            <p:cNvSpPr txBox="1"/>
            <p:nvPr/>
          </p:nvSpPr>
          <p:spPr>
            <a:xfrm>
              <a:off x="1034005" y="4523635"/>
              <a:ext cx="1303684" cy="938403"/>
            </a:xfrm>
            <a:prstGeom prst="rect">
              <a:avLst/>
            </a:prstGeom>
            <a:solidFill>
              <a:srgbClr val="EBEEF2"/>
            </a:solidFill>
            <a:ln>
              <a:noFill/>
            </a:ln>
            <a:effectLst>
              <a:outerShdw blurRad="63500" sx="102000" sy="102000">
                <a:srgbClr val="A6A6A6">
                  <a:alpha val="3960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Calibri"/>
                <a:buNone/>
              </a:pPr>
              <a:r>
                <a:t/>
              </a:r>
              <a:endParaRPr b="1" i="0" sz="6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b="1" i="0" sz="11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mbria"/>
                <a:buNone/>
              </a:pPr>
              <a:r>
                <a:rPr b="1" i="0" lang="en-US" sz="11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ПОДАКЦИЗНЫЕ ТОВАРЫ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Calibri"/>
                <a:buNone/>
              </a:pPr>
              <a:r>
                <a:t/>
              </a:r>
              <a:endParaRPr b="1" i="0" sz="4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410" name="Google Shape;410;p16"/>
            <p:cNvGrpSpPr/>
            <p:nvPr/>
          </p:nvGrpSpPr>
          <p:grpSpPr>
            <a:xfrm>
              <a:off x="2479702" y="5077785"/>
              <a:ext cx="2109660" cy="345117"/>
              <a:chOff x="6247520" y="4621486"/>
              <a:chExt cx="2109208" cy="344809"/>
            </a:xfrm>
          </p:grpSpPr>
          <p:grpSp>
            <p:nvGrpSpPr>
              <p:cNvPr id="411" name="Google Shape;411;p16"/>
              <p:cNvGrpSpPr/>
              <p:nvPr/>
            </p:nvGrpSpPr>
            <p:grpSpPr>
              <a:xfrm>
                <a:off x="6253182" y="4621486"/>
                <a:ext cx="2103546" cy="328386"/>
                <a:chOff x="7088772" y="1854431"/>
                <a:chExt cx="2792123" cy="899995"/>
              </a:xfrm>
            </p:grpSpPr>
            <p:sp>
              <p:nvSpPr>
                <p:cNvPr id="412" name="Google Shape;412;p16"/>
                <p:cNvSpPr txBox="1"/>
                <p:nvPr/>
              </p:nvSpPr>
              <p:spPr>
                <a:xfrm>
                  <a:off x="7088772" y="1854431"/>
                  <a:ext cx="2792123" cy="899995"/>
                </a:xfrm>
                <a:prstGeom prst="rect">
                  <a:avLst/>
                </a:prstGeom>
                <a:solidFill>
                  <a:srgbClr val="EBEEF2"/>
                </a:solidFill>
                <a:ln>
                  <a:noFill/>
                </a:ln>
                <a:effectLst>
                  <a:outerShdw blurRad="63500" dir="5400000" dist="38100">
                    <a:srgbClr val="9CACBF">
                      <a:alpha val="39607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16"/>
                <p:cNvSpPr txBox="1"/>
                <p:nvPr/>
              </p:nvSpPr>
              <p:spPr>
                <a:xfrm>
                  <a:off x="7173063" y="1919646"/>
                  <a:ext cx="708040" cy="834779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14" name="Google Shape;414;p16"/>
              <p:cNvSpPr txBox="1"/>
              <p:nvPr/>
            </p:nvSpPr>
            <p:spPr>
              <a:xfrm>
                <a:off x="6830835" y="4686743"/>
                <a:ext cx="878613" cy="2306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Cambria"/>
                  <a:buNone/>
                </a:pPr>
                <a:r>
                  <a:rPr b="1" i="0" lang="en-US" sz="9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ГСМ</a:t>
                </a:r>
                <a:endParaRPr/>
              </a:p>
            </p:txBody>
          </p:sp>
          <p:sp>
            <p:nvSpPr>
              <p:cNvPr id="415" name="Google Shape;415;p16"/>
              <p:cNvSpPr txBox="1"/>
              <p:nvPr/>
            </p:nvSpPr>
            <p:spPr>
              <a:xfrm>
                <a:off x="6247520" y="4628043"/>
                <a:ext cx="663822" cy="338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600"/>
                  <a:buFont typeface="Arial"/>
                  <a:buNone/>
                </a:pPr>
                <a:r>
                  <a:rPr b="1" i="0" lang="en-US" sz="16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- 32</a:t>
                </a:r>
                <a:r>
                  <a:rPr b="1" i="0" lang="en-US" sz="11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%</a:t>
                </a:r>
                <a:endParaRPr/>
              </a:p>
            </p:txBody>
          </p:sp>
        </p:grpSp>
      </p:grpSp>
      <p:grpSp>
        <p:nvGrpSpPr>
          <p:cNvPr id="416" name="Google Shape;416;p16"/>
          <p:cNvGrpSpPr/>
          <p:nvPr/>
        </p:nvGrpSpPr>
        <p:grpSpPr>
          <a:xfrm>
            <a:off x="5608637" y="1420812"/>
            <a:ext cx="2336800" cy="2565400"/>
            <a:chOff x="5717975" y="1420323"/>
            <a:chExt cx="2336964" cy="2565340"/>
          </a:xfrm>
        </p:grpSpPr>
        <p:grpSp>
          <p:nvGrpSpPr>
            <p:cNvPr id="417" name="Google Shape;417;p16"/>
            <p:cNvGrpSpPr/>
            <p:nvPr/>
          </p:nvGrpSpPr>
          <p:grpSpPr>
            <a:xfrm>
              <a:off x="5717975" y="1420323"/>
              <a:ext cx="2122650" cy="345673"/>
              <a:chOff x="6247521" y="4620930"/>
              <a:chExt cx="2122195" cy="345365"/>
            </a:xfrm>
          </p:grpSpPr>
          <p:grpSp>
            <p:nvGrpSpPr>
              <p:cNvPr id="418" name="Google Shape;418;p16"/>
              <p:cNvGrpSpPr/>
              <p:nvPr/>
            </p:nvGrpSpPr>
            <p:grpSpPr>
              <a:xfrm>
                <a:off x="6260219" y="4620930"/>
                <a:ext cx="2096785" cy="329899"/>
                <a:chOff x="7098112" y="1852908"/>
                <a:chExt cx="2783149" cy="904141"/>
              </a:xfrm>
            </p:grpSpPr>
            <p:sp>
              <p:nvSpPr>
                <p:cNvPr id="419" name="Google Shape;419;p16"/>
                <p:cNvSpPr txBox="1"/>
                <p:nvPr/>
              </p:nvSpPr>
              <p:spPr>
                <a:xfrm>
                  <a:off x="7098112" y="1852908"/>
                  <a:ext cx="2783149" cy="904141"/>
                </a:xfrm>
                <a:prstGeom prst="rect">
                  <a:avLst/>
                </a:prstGeom>
                <a:solidFill>
                  <a:srgbClr val="EBEEF2"/>
                </a:solidFill>
                <a:ln>
                  <a:noFill/>
                </a:ln>
                <a:effectLst>
                  <a:outerShdw blurRad="63500" dir="5400000" dist="38100">
                    <a:srgbClr val="9CACBF">
                      <a:alpha val="39607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16"/>
                <p:cNvSpPr txBox="1"/>
                <p:nvPr/>
              </p:nvSpPr>
              <p:spPr>
                <a:xfrm>
                  <a:off x="7182386" y="1918109"/>
                  <a:ext cx="699474" cy="83894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1" name="Google Shape;421;p16"/>
              <p:cNvSpPr txBox="1"/>
              <p:nvPr/>
            </p:nvSpPr>
            <p:spPr>
              <a:xfrm>
                <a:off x="6830835" y="4686742"/>
                <a:ext cx="1538881" cy="2306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Cambria"/>
                  <a:buNone/>
                </a:pPr>
                <a:r>
                  <a:rPr b="1" i="0" lang="en-US" sz="9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ОДЕЖДА И ОБУВЬ</a:t>
                </a:r>
                <a:endParaRPr/>
              </a:p>
            </p:txBody>
          </p:sp>
          <p:sp>
            <p:nvSpPr>
              <p:cNvPr id="422" name="Google Shape;422;p16"/>
              <p:cNvSpPr txBox="1"/>
              <p:nvPr/>
            </p:nvSpPr>
            <p:spPr>
              <a:xfrm>
                <a:off x="6247521" y="4628043"/>
                <a:ext cx="663822" cy="338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600"/>
                  <a:buFont typeface="Arial"/>
                  <a:buNone/>
                </a:pPr>
                <a:r>
                  <a:rPr b="1" i="0" lang="en-US" sz="16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- 65</a:t>
                </a:r>
                <a:r>
                  <a:rPr b="1" i="0" lang="en-US" sz="11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%</a:t>
                </a:r>
                <a:endParaRPr/>
              </a:p>
            </p:txBody>
          </p:sp>
        </p:grpSp>
        <p:grpSp>
          <p:nvGrpSpPr>
            <p:cNvPr id="423" name="Google Shape;423;p16"/>
            <p:cNvGrpSpPr/>
            <p:nvPr/>
          </p:nvGrpSpPr>
          <p:grpSpPr>
            <a:xfrm>
              <a:off x="5717975" y="2510633"/>
              <a:ext cx="2258873" cy="369332"/>
              <a:chOff x="6247520" y="4620899"/>
              <a:chExt cx="2258389" cy="369003"/>
            </a:xfrm>
          </p:grpSpPr>
          <p:grpSp>
            <p:nvGrpSpPr>
              <p:cNvPr id="424" name="Google Shape;424;p16"/>
              <p:cNvGrpSpPr/>
              <p:nvPr/>
            </p:nvGrpSpPr>
            <p:grpSpPr>
              <a:xfrm>
                <a:off x="6260218" y="4621175"/>
                <a:ext cx="2096785" cy="323553"/>
                <a:chOff x="7098111" y="1853579"/>
                <a:chExt cx="2783149" cy="886751"/>
              </a:xfrm>
            </p:grpSpPr>
            <p:sp>
              <p:nvSpPr>
                <p:cNvPr id="425" name="Google Shape;425;p16"/>
                <p:cNvSpPr txBox="1"/>
                <p:nvPr/>
              </p:nvSpPr>
              <p:spPr>
                <a:xfrm>
                  <a:off x="7098111" y="1853579"/>
                  <a:ext cx="2783149" cy="886751"/>
                </a:xfrm>
                <a:prstGeom prst="rect">
                  <a:avLst/>
                </a:prstGeom>
                <a:solidFill>
                  <a:srgbClr val="EBEEF2"/>
                </a:solidFill>
                <a:ln>
                  <a:noFill/>
                </a:ln>
                <a:effectLst>
                  <a:outerShdw blurRad="63500" dir="5400000" dist="38100">
                    <a:srgbClr val="9CACBF">
                      <a:alpha val="39607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16"/>
                <p:cNvSpPr txBox="1"/>
                <p:nvPr/>
              </p:nvSpPr>
              <p:spPr>
                <a:xfrm>
                  <a:off x="7182385" y="1918782"/>
                  <a:ext cx="699474" cy="817202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7" name="Google Shape;427;p16"/>
              <p:cNvSpPr txBox="1"/>
              <p:nvPr/>
            </p:nvSpPr>
            <p:spPr>
              <a:xfrm>
                <a:off x="6830835" y="4620899"/>
                <a:ext cx="1675074" cy="3690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Cambria"/>
                  <a:buNone/>
                </a:pPr>
                <a:r>
                  <a:rPr b="1" i="0" lang="en-US" sz="9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КОМПЬЮТЕРНАЯ ТЕХНИКА</a:t>
                </a:r>
                <a:endParaRPr/>
              </a:p>
            </p:txBody>
          </p:sp>
          <p:sp>
            <p:nvSpPr>
              <p:cNvPr id="428" name="Google Shape;428;p16"/>
              <p:cNvSpPr txBox="1"/>
              <p:nvPr/>
            </p:nvSpPr>
            <p:spPr>
              <a:xfrm>
                <a:off x="6247520" y="4628043"/>
                <a:ext cx="663822" cy="338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600"/>
                  <a:buFont typeface="Arial"/>
                  <a:buNone/>
                </a:pPr>
                <a:r>
                  <a:rPr b="1" i="0" lang="en-US" sz="16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- 50</a:t>
                </a:r>
                <a:r>
                  <a:rPr b="1" i="0" lang="en-US" sz="11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%</a:t>
                </a:r>
                <a:endParaRPr/>
              </a:p>
            </p:txBody>
          </p:sp>
        </p:grpSp>
        <p:grpSp>
          <p:nvGrpSpPr>
            <p:cNvPr id="429" name="Google Shape;429;p16"/>
            <p:cNvGrpSpPr/>
            <p:nvPr/>
          </p:nvGrpSpPr>
          <p:grpSpPr>
            <a:xfrm>
              <a:off x="5717975" y="3075312"/>
              <a:ext cx="2258873" cy="369332"/>
              <a:chOff x="6247520" y="4620899"/>
              <a:chExt cx="2258389" cy="369003"/>
            </a:xfrm>
          </p:grpSpPr>
          <p:grpSp>
            <p:nvGrpSpPr>
              <p:cNvPr id="430" name="Google Shape;430;p16"/>
              <p:cNvGrpSpPr/>
              <p:nvPr/>
            </p:nvGrpSpPr>
            <p:grpSpPr>
              <a:xfrm>
                <a:off x="6260218" y="4621632"/>
                <a:ext cx="2096785" cy="328312"/>
                <a:chOff x="7098111" y="1854833"/>
                <a:chExt cx="2783149" cy="899793"/>
              </a:xfrm>
            </p:grpSpPr>
            <p:sp>
              <p:nvSpPr>
                <p:cNvPr id="431" name="Google Shape;431;p16"/>
                <p:cNvSpPr txBox="1"/>
                <p:nvPr/>
              </p:nvSpPr>
              <p:spPr>
                <a:xfrm>
                  <a:off x="7098111" y="1854833"/>
                  <a:ext cx="2783149" cy="899793"/>
                </a:xfrm>
                <a:prstGeom prst="rect">
                  <a:avLst/>
                </a:prstGeom>
                <a:solidFill>
                  <a:srgbClr val="EBEEF2"/>
                </a:solidFill>
                <a:ln>
                  <a:noFill/>
                </a:ln>
                <a:effectLst>
                  <a:outerShdw blurRad="63500" dir="5400000" dist="38100">
                    <a:srgbClr val="9CACBF">
                      <a:alpha val="39607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16"/>
                <p:cNvSpPr txBox="1"/>
                <p:nvPr/>
              </p:nvSpPr>
              <p:spPr>
                <a:xfrm>
                  <a:off x="7182385" y="1920037"/>
                  <a:ext cx="699474" cy="834589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3" name="Google Shape;433;p16"/>
              <p:cNvSpPr txBox="1"/>
              <p:nvPr/>
            </p:nvSpPr>
            <p:spPr>
              <a:xfrm>
                <a:off x="6830835" y="4620899"/>
                <a:ext cx="1675074" cy="3690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Cambria"/>
                  <a:buNone/>
                </a:pPr>
                <a:r>
                  <a:rPr b="1" i="0" lang="en-US" sz="9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ПАРФЮМЕРИЯ 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Cambria"/>
                  <a:buNone/>
                </a:pPr>
                <a:r>
                  <a:rPr b="1" i="0" lang="en-US" sz="9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И КОСМЕТИКА</a:t>
                </a:r>
                <a:endParaRPr/>
              </a:p>
            </p:txBody>
          </p:sp>
          <p:sp>
            <p:nvSpPr>
              <p:cNvPr id="434" name="Google Shape;434;p16"/>
              <p:cNvSpPr txBox="1"/>
              <p:nvPr/>
            </p:nvSpPr>
            <p:spPr>
              <a:xfrm>
                <a:off x="6247520" y="4628043"/>
                <a:ext cx="663822" cy="338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600"/>
                  <a:buFont typeface="Arial"/>
                  <a:buNone/>
                </a:pPr>
                <a:r>
                  <a:rPr b="1" i="0" lang="en-US" sz="16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- 50</a:t>
                </a:r>
                <a:r>
                  <a:rPr b="1" i="0" lang="en-US" sz="11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%</a:t>
                </a:r>
                <a:endParaRPr/>
              </a:p>
            </p:txBody>
          </p:sp>
        </p:grpSp>
        <p:grpSp>
          <p:nvGrpSpPr>
            <p:cNvPr id="435" name="Google Shape;435;p16"/>
            <p:cNvGrpSpPr/>
            <p:nvPr/>
          </p:nvGrpSpPr>
          <p:grpSpPr>
            <a:xfrm>
              <a:off x="5717975" y="1961647"/>
              <a:ext cx="2336964" cy="354005"/>
              <a:chOff x="6247520" y="4621203"/>
              <a:chExt cx="2336463" cy="353690"/>
            </a:xfrm>
          </p:grpSpPr>
          <p:grpSp>
            <p:nvGrpSpPr>
              <p:cNvPr id="436" name="Google Shape;436;p16"/>
              <p:cNvGrpSpPr/>
              <p:nvPr/>
            </p:nvGrpSpPr>
            <p:grpSpPr>
              <a:xfrm>
                <a:off x="6260218" y="4621203"/>
                <a:ext cx="2160276" cy="336243"/>
                <a:chOff x="7098112" y="1853656"/>
                <a:chExt cx="2867424" cy="921528"/>
              </a:xfrm>
            </p:grpSpPr>
            <p:sp>
              <p:nvSpPr>
                <p:cNvPr id="437" name="Google Shape;437;p16"/>
                <p:cNvSpPr txBox="1"/>
                <p:nvPr/>
              </p:nvSpPr>
              <p:spPr>
                <a:xfrm>
                  <a:off x="7098112" y="1853656"/>
                  <a:ext cx="2867424" cy="921528"/>
                </a:xfrm>
                <a:prstGeom prst="rect">
                  <a:avLst/>
                </a:prstGeom>
                <a:solidFill>
                  <a:srgbClr val="EBEEF2"/>
                </a:solidFill>
                <a:ln>
                  <a:noFill/>
                </a:ln>
                <a:effectLst>
                  <a:outerShdw blurRad="63500" dir="5400000" dist="38100">
                    <a:srgbClr val="9CACBF">
                      <a:alpha val="39607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Google Shape;438;p16"/>
                <p:cNvSpPr txBox="1"/>
                <p:nvPr/>
              </p:nvSpPr>
              <p:spPr>
                <a:xfrm>
                  <a:off x="7182386" y="1918859"/>
                  <a:ext cx="699475" cy="856324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9" name="Google Shape;439;p16"/>
              <p:cNvSpPr txBox="1"/>
              <p:nvPr/>
            </p:nvSpPr>
            <p:spPr>
              <a:xfrm>
                <a:off x="6830048" y="4621203"/>
                <a:ext cx="1753935" cy="3536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Cambria"/>
                  <a:buNone/>
                </a:pPr>
                <a:r>
                  <a:rPr b="1" i="0" lang="en-US" sz="8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ЭЛЕКТРИЧЕСКИЕ МАШИНЫ, АУДИО, ВИДЕОАППАРАТУРА</a:t>
                </a:r>
                <a:endParaRPr/>
              </a:p>
            </p:txBody>
          </p:sp>
          <p:sp>
            <p:nvSpPr>
              <p:cNvPr id="440" name="Google Shape;440;p16"/>
              <p:cNvSpPr txBox="1"/>
              <p:nvPr/>
            </p:nvSpPr>
            <p:spPr>
              <a:xfrm>
                <a:off x="6247520" y="4628043"/>
                <a:ext cx="663822" cy="338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600"/>
                  <a:buFont typeface="Arial"/>
                  <a:buNone/>
                </a:pPr>
                <a:r>
                  <a:rPr b="1" i="0" lang="en-US" sz="16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- 60</a:t>
                </a:r>
                <a:r>
                  <a:rPr b="1" i="0" lang="en-US" sz="11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%</a:t>
                </a:r>
                <a:endParaRPr/>
              </a:p>
            </p:txBody>
          </p:sp>
        </p:grpSp>
        <p:grpSp>
          <p:nvGrpSpPr>
            <p:cNvPr id="441" name="Google Shape;441;p16"/>
            <p:cNvGrpSpPr/>
            <p:nvPr/>
          </p:nvGrpSpPr>
          <p:grpSpPr>
            <a:xfrm>
              <a:off x="5717975" y="3639596"/>
              <a:ext cx="2109935" cy="346067"/>
              <a:chOff x="6247521" y="4620536"/>
              <a:chExt cx="2109483" cy="345759"/>
            </a:xfrm>
          </p:grpSpPr>
          <p:grpSp>
            <p:nvGrpSpPr>
              <p:cNvPr id="442" name="Google Shape;442;p16"/>
              <p:cNvGrpSpPr/>
              <p:nvPr/>
            </p:nvGrpSpPr>
            <p:grpSpPr>
              <a:xfrm>
                <a:off x="6260219" y="4620536"/>
                <a:ext cx="2096785" cy="329899"/>
                <a:chOff x="7098112" y="1851829"/>
                <a:chExt cx="2783149" cy="904141"/>
              </a:xfrm>
            </p:grpSpPr>
            <p:sp>
              <p:nvSpPr>
                <p:cNvPr id="443" name="Google Shape;443;p16"/>
                <p:cNvSpPr txBox="1"/>
                <p:nvPr/>
              </p:nvSpPr>
              <p:spPr>
                <a:xfrm>
                  <a:off x="7098112" y="1851829"/>
                  <a:ext cx="2783149" cy="904141"/>
                </a:xfrm>
                <a:prstGeom prst="rect">
                  <a:avLst/>
                </a:prstGeom>
                <a:solidFill>
                  <a:srgbClr val="EBEEF2"/>
                </a:solidFill>
                <a:ln>
                  <a:noFill/>
                </a:ln>
                <a:effectLst>
                  <a:outerShdw blurRad="63500" dir="5400000" dist="38100">
                    <a:srgbClr val="9CACBF">
                      <a:alpha val="39607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444;p16"/>
                <p:cNvSpPr txBox="1"/>
                <p:nvPr/>
              </p:nvSpPr>
              <p:spPr>
                <a:xfrm>
                  <a:off x="7182386" y="1917030"/>
                  <a:ext cx="699474" cy="83894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45" name="Google Shape;445;p16"/>
              <p:cNvSpPr txBox="1"/>
              <p:nvPr/>
            </p:nvSpPr>
            <p:spPr>
              <a:xfrm>
                <a:off x="6830836" y="4686743"/>
                <a:ext cx="1294397" cy="2306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Cambria"/>
                  <a:buNone/>
                </a:pPr>
                <a:r>
                  <a:rPr b="1" i="0" lang="en-US" sz="9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ОВОЩИ</a:t>
                </a:r>
                <a:endParaRPr/>
              </a:p>
            </p:txBody>
          </p:sp>
          <p:sp>
            <p:nvSpPr>
              <p:cNvPr id="446" name="Google Shape;446;p16"/>
              <p:cNvSpPr txBox="1"/>
              <p:nvPr/>
            </p:nvSpPr>
            <p:spPr>
              <a:xfrm>
                <a:off x="6247521" y="4628043"/>
                <a:ext cx="663822" cy="338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600"/>
                  <a:buFont typeface="Arial"/>
                  <a:buNone/>
                </a:pPr>
                <a:r>
                  <a:rPr b="1" i="0" lang="en-US" sz="16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- 32</a:t>
                </a:r>
                <a:r>
                  <a:rPr b="1" i="0" lang="en-US" sz="11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%</a:t>
                </a:r>
                <a:endParaRPr/>
              </a:p>
            </p:txBody>
          </p:sp>
        </p:grpSp>
      </p:grpSp>
      <p:sp>
        <p:nvSpPr>
          <p:cNvPr id="447" name="Google Shape;447;p16"/>
          <p:cNvSpPr txBox="1"/>
          <p:nvPr/>
        </p:nvSpPr>
        <p:spPr>
          <a:xfrm>
            <a:off x="2066925" y="523875"/>
            <a:ext cx="9096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- 19,0</a:t>
            </a:r>
            <a:r>
              <a:rPr b="1" i="0" lang="en-US" sz="12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/>
          </a:p>
        </p:txBody>
      </p:sp>
      <p:sp>
        <p:nvSpPr>
          <p:cNvPr id="448" name="Google Shape;448;p16"/>
          <p:cNvSpPr txBox="1"/>
          <p:nvPr/>
        </p:nvSpPr>
        <p:spPr>
          <a:xfrm>
            <a:off x="6321425" y="520700"/>
            <a:ext cx="91122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- 21,0</a:t>
            </a:r>
            <a:r>
              <a:rPr b="1" i="0" lang="en-US" sz="12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7"/>
          <p:cNvSpPr txBox="1"/>
          <p:nvPr/>
        </p:nvSpPr>
        <p:spPr>
          <a:xfrm>
            <a:off x="179387" y="6438900"/>
            <a:ext cx="2840037" cy="346075"/>
          </a:xfrm>
          <a:prstGeom prst="rect">
            <a:avLst/>
          </a:pr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4" name="Google Shape;454;p17"/>
          <p:cNvGrpSpPr/>
          <p:nvPr/>
        </p:nvGrpSpPr>
        <p:grpSpPr>
          <a:xfrm>
            <a:off x="150812" y="6070600"/>
            <a:ext cx="2792412" cy="368300"/>
            <a:chOff x="1121790" y="4704549"/>
            <a:chExt cx="2791306" cy="369332"/>
          </a:xfrm>
        </p:grpSpPr>
        <p:grpSp>
          <p:nvGrpSpPr>
            <p:cNvPr id="455" name="Google Shape;455;p17"/>
            <p:cNvGrpSpPr/>
            <p:nvPr/>
          </p:nvGrpSpPr>
          <p:grpSpPr>
            <a:xfrm>
              <a:off x="1208904" y="4704549"/>
              <a:ext cx="2704192" cy="369332"/>
              <a:chOff x="1208904" y="4547972"/>
              <a:chExt cx="2704192" cy="369332"/>
            </a:xfrm>
          </p:grpSpPr>
          <p:pic>
            <p:nvPicPr>
              <p:cNvPr id="456" name="Google Shape;456;p17"/>
              <p:cNvPicPr preferRelativeResize="0"/>
              <p:nvPr/>
            </p:nvPicPr>
            <p:blipFill rotWithShape="1">
              <a:blip r:embed="rId4">
                <a:alphaModFix/>
              </a:blip>
              <a:srcRect b="23362" l="22462" r="23603" t="22702"/>
              <a:stretch/>
            </p:blipFill>
            <p:spPr>
              <a:xfrm>
                <a:off x="1208904" y="4604951"/>
                <a:ext cx="255374" cy="255374"/>
              </a:xfrm>
              <a:prstGeom prst="ellipse">
                <a:avLst/>
              </a:prstGeom>
              <a:noFill/>
              <a:ln>
                <a:noFill/>
              </a:ln>
            </p:spPr>
          </p:pic>
          <p:sp>
            <p:nvSpPr>
              <p:cNvPr id="457" name="Google Shape;457;p17"/>
              <p:cNvSpPr txBox="1"/>
              <p:nvPr/>
            </p:nvSpPr>
            <p:spPr>
              <a:xfrm>
                <a:off x="1431326" y="4547972"/>
                <a:ext cx="248177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"/>
                  <a:buNone/>
                </a:pPr>
                <a:r>
                  <a:rPr b="0" i="0" lang="en-US" sz="9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Министерство экономического развития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"/>
                  <a:buNone/>
                </a:pPr>
                <a:r>
                  <a:rPr b="0" i="0" lang="en-US" sz="9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Приднестровской Молдавской Республики</a:t>
                </a:r>
                <a:endParaRPr/>
              </a:p>
            </p:txBody>
          </p:sp>
        </p:grpSp>
        <p:sp>
          <p:nvSpPr>
            <p:cNvPr id="458" name="Google Shape;458;p17"/>
            <p:cNvSpPr txBox="1"/>
            <p:nvPr/>
          </p:nvSpPr>
          <p:spPr>
            <a:xfrm>
              <a:off x="1121790" y="4704549"/>
              <a:ext cx="2757982" cy="369332"/>
            </a:xfrm>
            <a:prstGeom prst="rect">
              <a:avLst/>
            </a:prstGeom>
            <a:solidFill>
              <a:schemeClr val="lt1">
                <a:alpha val="6078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9" name="Google Shape;459;p17"/>
          <p:cNvSpPr txBox="1"/>
          <p:nvPr/>
        </p:nvSpPr>
        <p:spPr>
          <a:xfrm>
            <a:off x="0" y="0"/>
            <a:ext cx="8734425" cy="6858000"/>
          </a:xfrm>
          <a:prstGeom prst="rect">
            <a:avLst/>
          </a:prstGeom>
          <a:solidFill>
            <a:srgbClr val="9CACBF">
              <a:alpha val="1960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7"/>
          <p:cNvSpPr txBox="1"/>
          <p:nvPr/>
        </p:nvSpPr>
        <p:spPr>
          <a:xfrm>
            <a:off x="276225" y="322262"/>
            <a:ext cx="6929437" cy="307975"/>
          </a:xfrm>
          <a:prstGeom prst="rect">
            <a:avLst/>
          </a:prstGeom>
          <a:solidFill>
            <a:srgbClr val="EBEEF2"/>
          </a:solidFill>
          <a:ln>
            <a:noFill/>
          </a:ln>
          <a:effectLst>
            <a:outerShdw blurRad="63500" sx="102000" sy="102000">
              <a:srgbClr val="A6A6A6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НЕДОФИНАНСИРОВАНИЕ СОЦИАЛЬНЫХ ОБЯЗАТЕЛЬСТВ В ЯНВАРЕ 2024 ГОДА </a:t>
            </a:r>
            <a:endParaRPr/>
          </a:p>
        </p:txBody>
      </p:sp>
      <p:grpSp>
        <p:nvGrpSpPr>
          <p:cNvPr id="461" name="Google Shape;461;p17"/>
          <p:cNvGrpSpPr/>
          <p:nvPr/>
        </p:nvGrpSpPr>
        <p:grpSpPr>
          <a:xfrm>
            <a:off x="8734425" y="2311400"/>
            <a:ext cx="3457575" cy="523875"/>
            <a:chOff x="8734425" y="777469"/>
            <a:chExt cx="3457574" cy="523875"/>
          </a:xfrm>
        </p:grpSpPr>
        <p:grpSp>
          <p:nvGrpSpPr>
            <p:cNvPr id="462" name="Google Shape;462;p17"/>
            <p:cNvGrpSpPr/>
            <p:nvPr/>
          </p:nvGrpSpPr>
          <p:grpSpPr>
            <a:xfrm>
              <a:off x="8734425" y="777469"/>
              <a:ext cx="3457574" cy="523875"/>
              <a:chOff x="8734425" y="777469"/>
              <a:chExt cx="3457574" cy="523875"/>
            </a:xfrm>
          </p:grpSpPr>
          <p:sp>
            <p:nvSpPr>
              <p:cNvPr id="463" name="Google Shape;463;p17"/>
              <p:cNvSpPr txBox="1"/>
              <p:nvPr/>
            </p:nvSpPr>
            <p:spPr>
              <a:xfrm>
                <a:off x="8956675" y="777469"/>
                <a:ext cx="3235324" cy="523875"/>
              </a:xfrm>
              <a:prstGeom prst="rect">
                <a:avLst/>
              </a:prstGeom>
              <a:solidFill>
                <a:srgbClr val="EBEE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17"/>
              <p:cNvSpPr txBox="1"/>
              <p:nvPr/>
            </p:nvSpPr>
            <p:spPr>
              <a:xfrm>
                <a:off x="8734425" y="777469"/>
                <a:ext cx="231775" cy="523875"/>
              </a:xfrm>
              <a:prstGeom prst="rect">
                <a:avLst/>
              </a:prstGeom>
              <a:solidFill>
                <a:srgbClr val="9CAC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5" name="Google Shape;465;p17"/>
            <p:cNvSpPr txBox="1"/>
            <p:nvPr/>
          </p:nvSpPr>
          <p:spPr>
            <a:xfrm>
              <a:off x="8956674" y="885517"/>
              <a:ext cx="217783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mbria"/>
                <a:buNone/>
              </a:pPr>
              <a:r>
                <a:rPr b="1" i="0" lang="en-US" sz="14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 финансовых потерях</a:t>
              </a:r>
              <a:endParaRPr/>
            </a:p>
          </p:txBody>
        </p:sp>
      </p:grpSp>
      <p:sp>
        <p:nvSpPr>
          <p:cNvPr id="466" name="Google Shape;466;p17"/>
          <p:cNvSpPr txBox="1"/>
          <p:nvPr/>
        </p:nvSpPr>
        <p:spPr>
          <a:xfrm>
            <a:off x="276225" y="2743200"/>
            <a:ext cx="6291262" cy="307975"/>
          </a:xfrm>
          <a:prstGeom prst="rect">
            <a:avLst/>
          </a:prstGeom>
          <a:solidFill>
            <a:srgbClr val="EBEEF2"/>
          </a:solidFill>
          <a:ln>
            <a:noFill/>
          </a:ln>
          <a:effectLst>
            <a:outerShdw blurRad="63500" sx="102000" sy="102000">
              <a:srgbClr val="A6A6A6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ПОТЕРИ ЭКОНОМИЧЕСКИХ АГЕНТОВ В 2024 ГОДУ (ПРОГНОЗИРУЕМЫЕ)</a:t>
            </a:r>
            <a:endParaRPr/>
          </a:p>
        </p:txBody>
      </p:sp>
      <p:grpSp>
        <p:nvGrpSpPr>
          <p:cNvPr id="467" name="Google Shape;467;p17"/>
          <p:cNvGrpSpPr/>
          <p:nvPr/>
        </p:nvGrpSpPr>
        <p:grpSpPr>
          <a:xfrm>
            <a:off x="360362" y="858837"/>
            <a:ext cx="7772400" cy="1468437"/>
            <a:chOff x="360363" y="930275"/>
            <a:chExt cx="7772400" cy="1468438"/>
          </a:xfrm>
        </p:grpSpPr>
        <p:grpSp>
          <p:nvGrpSpPr>
            <p:cNvPr id="468" name="Google Shape;468;p17"/>
            <p:cNvGrpSpPr/>
            <p:nvPr/>
          </p:nvGrpSpPr>
          <p:grpSpPr>
            <a:xfrm>
              <a:off x="2330450" y="930275"/>
              <a:ext cx="1465263" cy="1468438"/>
              <a:chOff x="1306513" y="1193294"/>
              <a:chExt cx="1466246" cy="1469246"/>
            </a:xfrm>
          </p:grpSpPr>
          <p:grpSp>
            <p:nvGrpSpPr>
              <p:cNvPr id="469" name="Google Shape;469;p17"/>
              <p:cNvGrpSpPr/>
              <p:nvPr/>
            </p:nvGrpSpPr>
            <p:grpSpPr>
              <a:xfrm>
                <a:off x="1306513" y="1193294"/>
                <a:ext cx="1466246" cy="1469246"/>
                <a:chOff x="277813" y="1954213"/>
                <a:chExt cx="1466246" cy="1469246"/>
              </a:xfrm>
            </p:grpSpPr>
            <p:grpSp>
              <p:nvGrpSpPr>
                <p:cNvPr id="470" name="Google Shape;470;p17"/>
                <p:cNvGrpSpPr/>
                <p:nvPr/>
              </p:nvGrpSpPr>
              <p:grpSpPr>
                <a:xfrm>
                  <a:off x="277813" y="1954213"/>
                  <a:ext cx="1466246" cy="1469246"/>
                  <a:chOff x="1673326" y="1656004"/>
                  <a:chExt cx="1633411" cy="1637480"/>
                </a:xfrm>
              </p:grpSpPr>
              <p:sp>
                <p:nvSpPr>
                  <p:cNvPr id="471" name="Google Shape;471;p17"/>
                  <p:cNvSpPr/>
                  <p:nvPr/>
                </p:nvSpPr>
                <p:spPr>
                  <a:xfrm>
                    <a:off x="1809592" y="2861543"/>
                    <a:ext cx="1367959" cy="431941"/>
                  </a:xfrm>
                  <a:prstGeom prst="roundRect">
                    <a:avLst>
                      <a:gd fmla="val 10800" name="adj"/>
                    </a:avLst>
                  </a:prstGeom>
                  <a:solidFill>
                    <a:srgbClr val="4472C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472" name="Google Shape;472;p17"/>
                  <p:cNvGrpSpPr/>
                  <p:nvPr/>
                </p:nvGrpSpPr>
                <p:grpSpPr>
                  <a:xfrm>
                    <a:off x="1673326" y="1656004"/>
                    <a:ext cx="1633411" cy="1547198"/>
                    <a:chOff x="1673326" y="1656004"/>
                    <a:chExt cx="1633411" cy="1547198"/>
                  </a:xfrm>
                </p:grpSpPr>
                <p:sp>
                  <p:nvSpPr>
                    <p:cNvPr id="473" name="Google Shape;473;p17"/>
                    <p:cNvSpPr/>
                    <p:nvPr/>
                  </p:nvSpPr>
                  <p:spPr>
                    <a:xfrm>
                      <a:off x="1673326" y="1656004"/>
                      <a:ext cx="1633411" cy="1547198"/>
                    </a:xfrm>
                    <a:prstGeom prst="roundRect">
                      <a:avLst>
                        <a:gd fmla="val 1211" name="adj"/>
                      </a:avLst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D6DCE5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  <a:effectLst>
                      <a:outerShdw blurRad="63500" sx="100999" dist="25400" sy="100999">
                        <a:srgbClr val="000000">
                          <a:alpha val="5882"/>
                        </a:srgbClr>
                      </a:outerShdw>
                    </a:effectLst>
                  </p:spPr>
                  <p:txBody>
                    <a:bodyPr anchorCtr="0" anchor="ctr" bIns="72550" lIns="145100" spcFirstLastPara="1" rIns="145100" wrap="square" tIns="725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4" name="Google Shape;474;p17"/>
                    <p:cNvSpPr/>
                    <p:nvPr/>
                  </p:nvSpPr>
                  <p:spPr>
                    <a:xfrm>
                      <a:off x="1673326" y="1656004"/>
                      <a:ext cx="1633411" cy="516913"/>
                    </a:xfrm>
                    <a:prstGeom prst="roundRect">
                      <a:avLst>
                        <a:gd fmla="val 16667" name="adj"/>
                      </a:avLst>
                    </a:prstGeom>
                    <a:solidFill>
                      <a:srgbClr val="4472C4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475" name="Google Shape;475;p17"/>
                <p:cNvSpPr/>
                <p:nvPr/>
              </p:nvSpPr>
              <p:spPr>
                <a:xfrm>
                  <a:off x="867171" y="2341776"/>
                  <a:ext cx="287530" cy="122304"/>
                </a:xfrm>
                <a:prstGeom prst="triangle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76" name="Google Shape;476;p17"/>
              <p:cNvSpPr txBox="1"/>
              <p:nvPr/>
            </p:nvSpPr>
            <p:spPr>
              <a:xfrm>
                <a:off x="1306514" y="1808105"/>
                <a:ext cx="1466245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Cambria"/>
                  <a:buNone/>
                </a:pPr>
                <a:r>
                  <a:rPr b="1" i="0" lang="en-US" sz="10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НЕДОПОСТУПЛЕНИЯ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Cambria"/>
                  <a:buNone/>
                </a:pPr>
                <a:r>
                  <a:rPr b="1" i="0" lang="en-US" sz="10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ПО ЕДИНОМУ ТАМОЖЕННОМУ ПЛАТЕЖУ</a:t>
                </a:r>
                <a:endParaRPr/>
              </a:p>
            </p:txBody>
          </p:sp>
          <p:sp>
            <p:nvSpPr>
              <p:cNvPr id="477" name="Google Shape;477;p17"/>
              <p:cNvSpPr txBox="1"/>
              <p:nvPr/>
            </p:nvSpPr>
            <p:spPr>
              <a:xfrm>
                <a:off x="1382272" y="1225618"/>
                <a:ext cx="131472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rPr b="1" i="0" lang="en-US" sz="180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9,7 </a:t>
                </a:r>
                <a:r>
                  <a:rPr b="1" i="0" lang="en-US" sz="110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руб.</a:t>
                </a:r>
                <a:endParaRPr/>
              </a:p>
            </p:txBody>
          </p:sp>
        </p:grpSp>
        <p:grpSp>
          <p:nvGrpSpPr>
            <p:cNvPr id="478" name="Google Shape;478;p17"/>
            <p:cNvGrpSpPr/>
            <p:nvPr/>
          </p:nvGrpSpPr>
          <p:grpSpPr>
            <a:xfrm>
              <a:off x="4473575" y="930275"/>
              <a:ext cx="1466850" cy="1468438"/>
              <a:chOff x="1306513" y="1193294"/>
              <a:chExt cx="1466246" cy="1469246"/>
            </a:xfrm>
          </p:grpSpPr>
          <p:grpSp>
            <p:nvGrpSpPr>
              <p:cNvPr id="479" name="Google Shape;479;p17"/>
              <p:cNvGrpSpPr/>
              <p:nvPr/>
            </p:nvGrpSpPr>
            <p:grpSpPr>
              <a:xfrm>
                <a:off x="1306513" y="1193294"/>
                <a:ext cx="1466246" cy="1469246"/>
                <a:chOff x="277813" y="1954213"/>
                <a:chExt cx="1466246" cy="1469246"/>
              </a:xfrm>
            </p:grpSpPr>
            <p:grpSp>
              <p:nvGrpSpPr>
                <p:cNvPr id="480" name="Google Shape;480;p17"/>
                <p:cNvGrpSpPr/>
                <p:nvPr/>
              </p:nvGrpSpPr>
              <p:grpSpPr>
                <a:xfrm>
                  <a:off x="277813" y="1954213"/>
                  <a:ext cx="1466246" cy="1469246"/>
                  <a:chOff x="1673326" y="1656004"/>
                  <a:chExt cx="1633411" cy="1637480"/>
                </a:xfrm>
              </p:grpSpPr>
              <p:sp>
                <p:nvSpPr>
                  <p:cNvPr id="481" name="Google Shape;481;p17"/>
                  <p:cNvSpPr/>
                  <p:nvPr/>
                </p:nvSpPr>
                <p:spPr>
                  <a:xfrm>
                    <a:off x="1809444" y="2861543"/>
                    <a:ext cx="1368247" cy="431941"/>
                  </a:xfrm>
                  <a:prstGeom prst="roundRect">
                    <a:avLst>
                      <a:gd fmla="val 10800" name="adj"/>
                    </a:avLst>
                  </a:prstGeom>
                  <a:solidFill>
                    <a:srgbClr val="4472C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482" name="Google Shape;482;p17"/>
                  <p:cNvGrpSpPr/>
                  <p:nvPr/>
                </p:nvGrpSpPr>
                <p:grpSpPr>
                  <a:xfrm>
                    <a:off x="1673326" y="1656004"/>
                    <a:ext cx="1633411" cy="1547198"/>
                    <a:chOff x="1673326" y="1656004"/>
                    <a:chExt cx="1633411" cy="1547198"/>
                  </a:xfrm>
                </p:grpSpPr>
                <p:sp>
                  <p:nvSpPr>
                    <p:cNvPr id="483" name="Google Shape;483;p17"/>
                    <p:cNvSpPr/>
                    <p:nvPr/>
                  </p:nvSpPr>
                  <p:spPr>
                    <a:xfrm>
                      <a:off x="1673326" y="1656004"/>
                      <a:ext cx="1633411" cy="1547198"/>
                    </a:xfrm>
                    <a:prstGeom prst="roundRect">
                      <a:avLst>
                        <a:gd fmla="val 1211" name="adj"/>
                      </a:avLst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D6DCE5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  <a:effectLst>
                      <a:outerShdw blurRad="63500" sx="100999" dist="25400" sy="100999">
                        <a:srgbClr val="000000">
                          <a:alpha val="5882"/>
                        </a:srgbClr>
                      </a:outerShdw>
                    </a:effectLst>
                  </p:spPr>
                  <p:txBody>
                    <a:bodyPr anchorCtr="0" anchor="ctr" bIns="72550" lIns="145100" spcFirstLastPara="1" rIns="145100" wrap="square" tIns="725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4" name="Google Shape;484;p17"/>
                    <p:cNvSpPr/>
                    <p:nvPr/>
                  </p:nvSpPr>
                  <p:spPr>
                    <a:xfrm>
                      <a:off x="1673326" y="1656004"/>
                      <a:ext cx="1633411" cy="516913"/>
                    </a:xfrm>
                    <a:prstGeom prst="roundRect">
                      <a:avLst>
                        <a:gd fmla="val 16667" name="adj"/>
                      </a:avLst>
                    </a:prstGeom>
                    <a:solidFill>
                      <a:srgbClr val="4472C4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485" name="Google Shape;485;p17"/>
                <p:cNvSpPr/>
                <p:nvPr/>
              </p:nvSpPr>
              <p:spPr>
                <a:xfrm>
                  <a:off x="866533" y="2341776"/>
                  <a:ext cx="288806" cy="122304"/>
                </a:xfrm>
                <a:prstGeom prst="triangle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86" name="Google Shape;486;p17"/>
              <p:cNvSpPr txBox="1"/>
              <p:nvPr/>
            </p:nvSpPr>
            <p:spPr>
              <a:xfrm>
                <a:off x="1306514" y="1808105"/>
                <a:ext cx="1466245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Cambria"/>
                  <a:buNone/>
                </a:pPr>
                <a:r>
                  <a:rPr b="1" i="0" lang="en-US" sz="10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НЕДОПОСТУПЛЕНИЯ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Cambria"/>
                  <a:buNone/>
                </a:pPr>
                <a:r>
                  <a:rPr b="1" i="0" lang="en-US" sz="10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НАЛОГОВЫХ ПЛАТЕЖЕЙ</a:t>
                </a:r>
                <a:endParaRPr/>
              </a:p>
            </p:txBody>
          </p:sp>
          <p:sp>
            <p:nvSpPr>
              <p:cNvPr id="487" name="Google Shape;487;p17"/>
              <p:cNvSpPr txBox="1"/>
              <p:nvPr/>
            </p:nvSpPr>
            <p:spPr>
              <a:xfrm>
                <a:off x="1364741" y="1225618"/>
                <a:ext cx="134978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rPr b="1" i="0" lang="en-US" sz="180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1,2 </a:t>
                </a:r>
                <a:r>
                  <a:rPr b="1" i="0" lang="en-US" sz="110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руб.</a:t>
                </a:r>
                <a:endParaRPr/>
              </a:p>
            </p:txBody>
          </p:sp>
        </p:grpSp>
        <p:grpSp>
          <p:nvGrpSpPr>
            <p:cNvPr id="488" name="Google Shape;488;p17"/>
            <p:cNvGrpSpPr/>
            <p:nvPr/>
          </p:nvGrpSpPr>
          <p:grpSpPr>
            <a:xfrm>
              <a:off x="6616700" y="930275"/>
              <a:ext cx="1466850" cy="1468438"/>
              <a:chOff x="1306513" y="1193294"/>
              <a:chExt cx="1466246" cy="1469246"/>
            </a:xfrm>
          </p:grpSpPr>
          <p:grpSp>
            <p:nvGrpSpPr>
              <p:cNvPr id="489" name="Google Shape;489;p17"/>
              <p:cNvGrpSpPr/>
              <p:nvPr/>
            </p:nvGrpSpPr>
            <p:grpSpPr>
              <a:xfrm>
                <a:off x="1306513" y="1193294"/>
                <a:ext cx="1466246" cy="1469246"/>
                <a:chOff x="277813" y="1954213"/>
                <a:chExt cx="1466246" cy="1469246"/>
              </a:xfrm>
            </p:grpSpPr>
            <p:grpSp>
              <p:nvGrpSpPr>
                <p:cNvPr id="490" name="Google Shape;490;p17"/>
                <p:cNvGrpSpPr/>
                <p:nvPr/>
              </p:nvGrpSpPr>
              <p:grpSpPr>
                <a:xfrm>
                  <a:off x="277813" y="1954213"/>
                  <a:ext cx="1466246" cy="1469246"/>
                  <a:chOff x="1673326" y="1656004"/>
                  <a:chExt cx="1633411" cy="1637480"/>
                </a:xfrm>
              </p:grpSpPr>
              <p:sp>
                <p:nvSpPr>
                  <p:cNvPr id="491" name="Google Shape;491;p17"/>
                  <p:cNvSpPr/>
                  <p:nvPr/>
                </p:nvSpPr>
                <p:spPr>
                  <a:xfrm>
                    <a:off x="1809444" y="2861543"/>
                    <a:ext cx="1368247" cy="431941"/>
                  </a:xfrm>
                  <a:prstGeom prst="roundRect">
                    <a:avLst>
                      <a:gd fmla="val 10800" name="adj"/>
                    </a:avLst>
                  </a:prstGeom>
                  <a:solidFill>
                    <a:srgbClr val="4472C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492" name="Google Shape;492;p17"/>
                  <p:cNvGrpSpPr/>
                  <p:nvPr/>
                </p:nvGrpSpPr>
                <p:grpSpPr>
                  <a:xfrm>
                    <a:off x="1673326" y="1656004"/>
                    <a:ext cx="1633411" cy="1547198"/>
                    <a:chOff x="1673326" y="1656004"/>
                    <a:chExt cx="1633411" cy="1547198"/>
                  </a:xfrm>
                </p:grpSpPr>
                <p:sp>
                  <p:nvSpPr>
                    <p:cNvPr id="493" name="Google Shape;493;p17"/>
                    <p:cNvSpPr/>
                    <p:nvPr/>
                  </p:nvSpPr>
                  <p:spPr>
                    <a:xfrm>
                      <a:off x="1673326" y="1656004"/>
                      <a:ext cx="1633411" cy="1547198"/>
                    </a:xfrm>
                    <a:prstGeom prst="roundRect">
                      <a:avLst>
                        <a:gd fmla="val 1211" name="adj"/>
                      </a:avLst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D6DCE5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  <a:effectLst>
                      <a:outerShdw blurRad="63500" sx="100999" dist="25400" sy="100999">
                        <a:srgbClr val="000000">
                          <a:alpha val="5882"/>
                        </a:srgbClr>
                      </a:outerShdw>
                    </a:effectLst>
                  </p:spPr>
                  <p:txBody>
                    <a:bodyPr anchorCtr="0" anchor="ctr" bIns="72550" lIns="145100" spcFirstLastPara="1" rIns="145100" wrap="square" tIns="725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4" name="Google Shape;494;p17"/>
                    <p:cNvSpPr/>
                    <p:nvPr/>
                  </p:nvSpPr>
                  <p:spPr>
                    <a:xfrm>
                      <a:off x="1673326" y="1656004"/>
                      <a:ext cx="1633411" cy="516913"/>
                    </a:xfrm>
                    <a:prstGeom prst="roundRect">
                      <a:avLst>
                        <a:gd fmla="val 16667" name="adj"/>
                      </a:avLst>
                    </a:prstGeom>
                    <a:solidFill>
                      <a:srgbClr val="4472C4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495" name="Google Shape;495;p17"/>
                <p:cNvSpPr/>
                <p:nvPr/>
              </p:nvSpPr>
              <p:spPr>
                <a:xfrm>
                  <a:off x="866533" y="2341776"/>
                  <a:ext cx="288806" cy="122304"/>
                </a:xfrm>
                <a:prstGeom prst="triangle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96" name="Google Shape;496;p17"/>
              <p:cNvSpPr txBox="1"/>
              <p:nvPr/>
            </p:nvSpPr>
            <p:spPr>
              <a:xfrm>
                <a:off x="1306514" y="1808105"/>
                <a:ext cx="1466245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Cambria"/>
                  <a:buNone/>
                </a:pPr>
                <a:r>
                  <a:rPr b="1" i="0" lang="en-US" sz="10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НЕДОПОСТУПЛЕНИЯ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Cambria"/>
                  <a:buNone/>
                </a:pPr>
                <a:r>
                  <a:rPr b="1" i="0" lang="en-US" sz="10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НАЛОГОВЫХ ПЛАТЕЖЕЙ</a:t>
                </a:r>
                <a:endParaRPr/>
              </a:p>
            </p:txBody>
          </p:sp>
          <p:sp>
            <p:nvSpPr>
              <p:cNvPr id="497" name="Google Shape;497;p17"/>
              <p:cNvSpPr txBox="1"/>
              <p:nvPr/>
            </p:nvSpPr>
            <p:spPr>
              <a:xfrm>
                <a:off x="1364742" y="1225618"/>
                <a:ext cx="134978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rPr b="1" i="0" lang="en-US" sz="180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1,7 </a:t>
                </a:r>
                <a:r>
                  <a:rPr b="1" i="0" lang="en-US" sz="110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руб.</a:t>
                </a:r>
                <a:endParaRPr/>
              </a:p>
            </p:txBody>
          </p:sp>
        </p:grpSp>
        <p:sp>
          <p:nvSpPr>
            <p:cNvPr id="498" name="Google Shape;498;p17"/>
            <p:cNvSpPr txBox="1"/>
            <p:nvPr/>
          </p:nvSpPr>
          <p:spPr>
            <a:xfrm>
              <a:off x="4425950" y="2058988"/>
              <a:ext cx="1593850" cy="230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900"/>
                <a:buFont typeface="Cambria"/>
                <a:buNone/>
              </a:pPr>
              <a:r>
                <a:rPr b="1" i="0" lang="en-US" sz="900" u="none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СОКРАЩЕНИЕ ЭКСПОРТА</a:t>
              </a:r>
              <a:endParaRPr/>
            </a:p>
          </p:txBody>
        </p:sp>
        <p:sp>
          <p:nvSpPr>
            <p:cNvPr id="499" name="Google Shape;499;p17"/>
            <p:cNvSpPr txBox="1"/>
            <p:nvPr/>
          </p:nvSpPr>
          <p:spPr>
            <a:xfrm>
              <a:off x="6567488" y="2058988"/>
              <a:ext cx="1565275" cy="230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900"/>
                <a:buFont typeface="Cambria"/>
                <a:buNone/>
              </a:pPr>
              <a:r>
                <a:rPr b="1" i="0" lang="en-US" sz="900" u="none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СОКРАЩЕНИЕ ИМПОРТА</a:t>
              </a:r>
              <a:endParaRPr/>
            </a:p>
          </p:txBody>
        </p:sp>
        <p:cxnSp>
          <p:nvCxnSpPr>
            <p:cNvPr id="500" name="Google Shape;500;p17"/>
            <p:cNvCxnSpPr/>
            <p:nvPr/>
          </p:nvCxnSpPr>
          <p:spPr>
            <a:xfrm>
              <a:off x="360363" y="2389188"/>
              <a:ext cx="7421562" cy="0"/>
            </a:xfrm>
            <a:prstGeom prst="straightConnector1">
              <a:avLst/>
            </a:prstGeom>
            <a:noFill/>
            <a:ln cap="flat" cmpd="sng" w="9525">
              <a:solidFill>
                <a:srgbClr val="4472C4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01" name="Google Shape;501;p17"/>
            <p:cNvSpPr/>
            <p:nvPr/>
          </p:nvSpPr>
          <p:spPr>
            <a:xfrm>
              <a:off x="558800" y="962025"/>
              <a:ext cx="1466850" cy="1373188"/>
            </a:xfrm>
            <a:prstGeom prst="roundRect">
              <a:avLst>
                <a:gd fmla="val 16667" name="adj"/>
              </a:avLst>
            </a:prstGeom>
            <a:solidFill>
              <a:srgbClr val="EBEEF2"/>
            </a:solidFill>
            <a:ln>
              <a:noFill/>
            </a:ln>
            <a:effectLst>
              <a:outerShdw blurRad="63500" dist="38100">
                <a:srgbClr val="A6A6A6">
                  <a:alpha val="3960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7"/>
            <p:cNvSpPr txBox="1"/>
            <p:nvPr/>
          </p:nvSpPr>
          <p:spPr>
            <a:xfrm>
              <a:off x="558800" y="1360488"/>
              <a:ext cx="1208088" cy="585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mbria"/>
                <a:buNone/>
              </a:pPr>
              <a:r>
                <a:rPr b="1" i="0" lang="en-US" sz="14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оценочно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2C4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rgbClr val="4472C4"/>
                  </a:solidFill>
                  <a:latin typeface="Arial"/>
                  <a:ea typeface="Arial"/>
                  <a:cs typeface="Arial"/>
                  <a:sym typeface="Arial"/>
                </a:rPr>
                <a:t>13</a:t>
              </a:r>
              <a:r>
                <a:rPr b="1" i="0" lang="en-US" sz="14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b="1" i="0" lang="en-US" sz="1400" u="none">
                  <a:solidFill>
                    <a:srgbClr val="4472C4"/>
                  </a:solidFill>
                  <a:latin typeface="Cambria"/>
                  <a:ea typeface="Cambria"/>
                  <a:cs typeface="Cambria"/>
                  <a:sym typeface="Cambria"/>
                </a:rPr>
                <a:t>млн руб.</a:t>
              </a:r>
              <a:endParaRPr/>
            </a:p>
          </p:txBody>
        </p:sp>
      </p:grpSp>
      <p:sp>
        <p:nvSpPr>
          <p:cNvPr id="503" name="Google Shape;503;p17"/>
          <p:cNvSpPr txBox="1"/>
          <p:nvPr/>
        </p:nvSpPr>
        <p:spPr>
          <a:xfrm>
            <a:off x="8966200" y="1519237"/>
            <a:ext cx="3225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Об экономических потерях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в январе 2024 года</a:t>
            </a:r>
            <a:endParaRPr/>
          </a:p>
        </p:txBody>
      </p:sp>
      <p:sp>
        <p:nvSpPr>
          <p:cNvPr id="504" name="Google Shape;504;p17"/>
          <p:cNvSpPr txBox="1"/>
          <p:nvPr/>
        </p:nvSpPr>
        <p:spPr>
          <a:xfrm>
            <a:off x="8958262" y="769937"/>
            <a:ext cx="32337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Об экономических потерях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в 2023 году</a:t>
            </a:r>
            <a:endParaRPr/>
          </a:p>
        </p:txBody>
      </p:sp>
      <p:grpSp>
        <p:nvGrpSpPr>
          <p:cNvPr id="505" name="Google Shape;505;p17"/>
          <p:cNvGrpSpPr/>
          <p:nvPr/>
        </p:nvGrpSpPr>
        <p:grpSpPr>
          <a:xfrm>
            <a:off x="1484312" y="3244850"/>
            <a:ext cx="5883275" cy="3016250"/>
            <a:chOff x="1484313" y="3244071"/>
            <a:chExt cx="5883275" cy="3017612"/>
          </a:xfrm>
        </p:grpSpPr>
        <p:grpSp>
          <p:nvGrpSpPr>
            <p:cNvPr id="506" name="Google Shape;506;p17"/>
            <p:cNvGrpSpPr/>
            <p:nvPr/>
          </p:nvGrpSpPr>
          <p:grpSpPr>
            <a:xfrm>
              <a:off x="1484313" y="3244071"/>
              <a:ext cx="1725612" cy="1469102"/>
              <a:chOff x="1176654" y="1193294"/>
              <a:chExt cx="1725527" cy="1469910"/>
            </a:xfrm>
          </p:grpSpPr>
          <p:grpSp>
            <p:nvGrpSpPr>
              <p:cNvPr id="507" name="Google Shape;507;p17"/>
              <p:cNvGrpSpPr/>
              <p:nvPr/>
            </p:nvGrpSpPr>
            <p:grpSpPr>
              <a:xfrm>
                <a:off x="1306823" y="1193294"/>
                <a:ext cx="1465190" cy="1469910"/>
                <a:chOff x="278123" y="1954213"/>
                <a:chExt cx="1465190" cy="1469910"/>
              </a:xfrm>
            </p:grpSpPr>
            <p:grpSp>
              <p:nvGrpSpPr>
                <p:cNvPr id="508" name="Google Shape;508;p17"/>
                <p:cNvGrpSpPr/>
                <p:nvPr/>
              </p:nvGrpSpPr>
              <p:grpSpPr>
                <a:xfrm>
                  <a:off x="278123" y="1954213"/>
                  <a:ext cx="1465190" cy="1469910"/>
                  <a:chOff x="1673671" y="1656004"/>
                  <a:chExt cx="1632235" cy="1638220"/>
                </a:xfrm>
              </p:grpSpPr>
              <p:sp>
                <p:nvSpPr>
                  <p:cNvPr id="509" name="Google Shape;509;p17"/>
                  <p:cNvSpPr/>
                  <p:nvPr/>
                </p:nvSpPr>
                <p:spPr>
                  <a:xfrm>
                    <a:off x="1809838" y="2862088"/>
                    <a:ext cx="1366976" cy="432136"/>
                  </a:xfrm>
                  <a:prstGeom prst="roundRect">
                    <a:avLst>
                      <a:gd fmla="val 10800" name="adj"/>
                    </a:avLst>
                  </a:prstGeom>
                  <a:solidFill>
                    <a:srgbClr val="9CACB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510" name="Google Shape;510;p17"/>
                  <p:cNvGrpSpPr/>
                  <p:nvPr/>
                </p:nvGrpSpPr>
                <p:grpSpPr>
                  <a:xfrm>
                    <a:off x="1673671" y="1656004"/>
                    <a:ext cx="1632235" cy="1547895"/>
                    <a:chOff x="1673671" y="1656004"/>
                    <a:chExt cx="1632235" cy="1547895"/>
                  </a:xfrm>
                </p:grpSpPr>
                <p:sp>
                  <p:nvSpPr>
                    <p:cNvPr id="511" name="Google Shape;511;p17"/>
                    <p:cNvSpPr/>
                    <p:nvPr/>
                  </p:nvSpPr>
                  <p:spPr>
                    <a:xfrm>
                      <a:off x="1673671" y="1656004"/>
                      <a:ext cx="1632235" cy="1547895"/>
                    </a:xfrm>
                    <a:prstGeom prst="roundRect">
                      <a:avLst>
                        <a:gd fmla="val 1211" name="adj"/>
                      </a:avLst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D6DCE5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  <a:effectLst>
                      <a:outerShdw blurRad="63500" sx="100999" dist="25400" sy="100999">
                        <a:srgbClr val="000000">
                          <a:alpha val="5882"/>
                        </a:srgbClr>
                      </a:outerShdw>
                    </a:effectLst>
                  </p:spPr>
                  <p:txBody>
                    <a:bodyPr anchorCtr="0" anchor="ctr" bIns="72550" lIns="145100" spcFirstLastPara="1" rIns="145100" wrap="square" tIns="725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2" name="Google Shape;512;p17"/>
                    <p:cNvSpPr/>
                    <p:nvPr/>
                  </p:nvSpPr>
                  <p:spPr>
                    <a:xfrm>
                      <a:off x="1673671" y="1656004"/>
                      <a:ext cx="1632235" cy="517146"/>
                    </a:xfrm>
                    <a:prstGeom prst="roundRect">
                      <a:avLst>
                        <a:gd fmla="val 16667" name="adj"/>
                      </a:avLst>
                    </a:prstGeom>
                    <a:solidFill>
                      <a:srgbClr val="9CACBF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513" name="Google Shape;513;p17"/>
                <p:cNvSpPr/>
                <p:nvPr/>
              </p:nvSpPr>
              <p:spPr>
                <a:xfrm>
                  <a:off x="867056" y="2341951"/>
                  <a:ext cx="287324" cy="122361"/>
                </a:xfrm>
                <a:prstGeom prst="triangle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14" name="Google Shape;514;p17"/>
              <p:cNvSpPr txBox="1"/>
              <p:nvPr/>
            </p:nvSpPr>
            <p:spPr>
              <a:xfrm>
                <a:off x="1306514" y="1770005"/>
                <a:ext cx="1466245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Cambria"/>
                  <a:buNone/>
                </a:pPr>
                <a:r>
                  <a:rPr b="1" i="0" lang="en-US" sz="10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УПЛАТА ТАМОЖЕННЫХ ПЛАТЕЖЕЙ В БЮДЖЕТ РМ</a:t>
                </a:r>
                <a:endParaRPr/>
              </a:p>
            </p:txBody>
          </p:sp>
          <p:sp>
            <p:nvSpPr>
              <p:cNvPr id="515" name="Google Shape;515;p17"/>
              <p:cNvSpPr txBox="1"/>
              <p:nvPr/>
            </p:nvSpPr>
            <p:spPr>
              <a:xfrm>
                <a:off x="1176654" y="1225076"/>
                <a:ext cx="1725527" cy="3702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r>
                  <a:rPr b="1" i="0" lang="en-US" sz="100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от</a:t>
                </a:r>
                <a:r>
                  <a:rPr b="1" i="0" lang="en-US" sz="180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12 </a:t>
                </a:r>
                <a:r>
                  <a:rPr b="1" i="0" lang="en-US" sz="100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до </a:t>
                </a:r>
                <a:r>
                  <a:rPr b="1" i="0" lang="en-US" sz="180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33 </a:t>
                </a:r>
                <a:r>
                  <a:rPr b="1" i="0" lang="en-US" sz="110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$</a:t>
                </a:r>
                <a:endParaRPr/>
              </a:p>
            </p:txBody>
          </p:sp>
        </p:grpSp>
        <p:grpSp>
          <p:nvGrpSpPr>
            <p:cNvPr id="516" name="Google Shape;516;p17"/>
            <p:cNvGrpSpPr/>
            <p:nvPr/>
          </p:nvGrpSpPr>
          <p:grpSpPr>
            <a:xfrm>
              <a:off x="5900738" y="3244071"/>
              <a:ext cx="1466850" cy="1469102"/>
              <a:chOff x="5900738" y="3787775"/>
              <a:chExt cx="1466850" cy="1469102"/>
            </a:xfrm>
          </p:grpSpPr>
          <p:grpSp>
            <p:nvGrpSpPr>
              <p:cNvPr id="517" name="Google Shape;517;p17"/>
              <p:cNvGrpSpPr/>
              <p:nvPr/>
            </p:nvGrpSpPr>
            <p:grpSpPr>
              <a:xfrm>
                <a:off x="5900738" y="3787775"/>
                <a:ext cx="1466850" cy="1469102"/>
                <a:chOff x="5900738" y="3787775"/>
                <a:chExt cx="1466850" cy="1469102"/>
              </a:xfrm>
            </p:grpSpPr>
            <p:grpSp>
              <p:nvGrpSpPr>
                <p:cNvPr id="518" name="Google Shape;518;p17"/>
                <p:cNvGrpSpPr/>
                <p:nvPr/>
              </p:nvGrpSpPr>
              <p:grpSpPr>
                <a:xfrm>
                  <a:off x="5900738" y="3787775"/>
                  <a:ext cx="1466850" cy="1469102"/>
                  <a:chOff x="1305982" y="1193294"/>
                  <a:chExt cx="1466777" cy="1469910"/>
                </a:xfrm>
              </p:grpSpPr>
              <p:grpSp>
                <p:nvGrpSpPr>
                  <p:cNvPr id="519" name="Google Shape;519;p17"/>
                  <p:cNvGrpSpPr/>
                  <p:nvPr/>
                </p:nvGrpSpPr>
                <p:grpSpPr>
                  <a:xfrm>
                    <a:off x="1305982" y="1193294"/>
                    <a:ext cx="1466777" cy="1469910"/>
                    <a:chOff x="277282" y="1954213"/>
                    <a:chExt cx="1466777" cy="1469910"/>
                  </a:xfrm>
                </p:grpSpPr>
                <p:grpSp>
                  <p:nvGrpSpPr>
                    <p:cNvPr id="520" name="Google Shape;520;p17"/>
                    <p:cNvGrpSpPr/>
                    <p:nvPr/>
                  </p:nvGrpSpPr>
                  <p:grpSpPr>
                    <a:xfrm>
                      <a:off x="277282" y="1954213"/>
                      <a:ext cx="1466777" cy="1469910"/>
                      <a:chOff x="1672734" y="1656004"/>
                      <a:chExt cx="1634003" cy="1638220"/>
                    </a:xfrm>
                  </p:grpSpPr>
                  <p:sp>
                    <p:nvSpPr>
                      <p:cNvPr id="521" name="Google Shape;521;p17"/>
                      <p:cNvSpPr/>
                      <p:nvPr/>
                    </p:nvSpPr>
                    <p:spPr>
                      <a:xfrm>
                        <a:off x="1808901" y="2862088"/>
                        <a:ext cx="1368742" cy="432136"/>
                      </a:xfrm>
                      <a:prstGeom prst="roundRect">
                        <a:avLst>
                          <a:gd fmla="val 10800" name="adj"/>
                        </a:avLst>
                      </a:prstGeom>
                      <a:solidFill>
                        <a:srgbClr val="9CACBF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b="0" i="0" sz="18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grpSp>
                    <p:nvGrpSpPr>
                      <p:cNvPr id="522" name="Google Shape;522;p17"/>
                      <p:cNvGrpSpPr/>
                      <p:nvPr/>
                    </p:nvGrpSpPr>
                    <p:grpSpPr>
                      <a:xfrm>
                        <a:off x="1672734" y="1656004"/>
                        <a:ext cx="1634003" cy="1547895"/>
                        <a:chOff x="1672734" y="1656004"/>
                        <a:chExt cx="1634003" cy="1547895"/>
                      </a:xfrm>
                    </p:grpSpPr>
                    <p:sp>
                      <p:nvSpPr>
                        <p:cNvPr id="523" name="Google Shape;523;p17"/>
                        <p:cNvSpPr/>
                        <p:nvPr/>
                      </p:nvSpPr>
                      <p:spPr>
                        <a:xfrm>
                          <a:off x="1672734" y="1656004"/>
                          <a:ext cx="1634003" cy="1547895"/>
                        </a:xfrm>
                        <a:prstGeom prst="roundRect">
                          <a:avLst>
                            <a:gd fmla="val 1211" name="adj"/>
                          </a:avLst>
                        </a:prstGeom>
                        <a:solidFill>
                          <a:schemeClr val="lt1"/>
                        </a:solidFill>
                        <a:ln cap="flat" cmpd="sng" w="12700">
                          <a:solidFill>
                            <a:srgbClr val="D6DCE5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  <a:effectLst>
                          <a:outerShdw blurRad="63500" sx="100999" dist="25400" sy="100999">
                            <a:srgbClr val="000000">
                              <a:alpha val="5882"/>
                            </a:srgbClr>
                          </a:outerShdw>
                        </a:effectLst>
                      </p:spPr>
                      <p:txBody>
                        <a:bodyPr anchorCtr="0" anchor="ctr" bIns="72550" lIns="145100" spcFirstLastPara="1" rIns="145100" wrap="square" tIns="72550">
                          <a:noAutofit/>
                        </a:bodyPr>
                        <a:lstStyle/>
                        <a:p>
                          <a:pPr indent="0" lvl="0" marL="0" marR="0" rtl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b="0" i="0" sz="1800" u="none">
                            <a:solidFill>
                              <a:schemeClr val="dk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524" name="Google Shape;524;p17"/>
                        <p:cNvSpPr/>
                        <p:nvPr/>
                      </p:nvSpPr>
                      <p:spPr>
                        <a:xfrm>
                          <a:off x="1672734" y="1656004"/>
                          <a:ext cx="1634003" cy="517146"/>
                        </a:xfrm>
                        <a:prstGeom prst="roundRect">
                          <a:avLst>
                            <a:gd fmla="val 16667" name="adj"/>
                          </a:avLst>
                        </a:prstGeom>
                        <a:solidFill>
                          <a:srgbClr val="9CACBF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b="0" i="0" sz="1800" u="none">
                            <a:solidFill>
                              <a:schemeClr val="dk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525" name="Google Shape;525;p17"/>
                    <p:cNvSpPr/>
                    <p:nvPr/>
                  </p:nvSpPr>
                  <p:spPr>
                    <a:xfrm>
                      <a:off x="866215" y="2341951"/>
                      <a:ext cx="288911" cy="122361"/>
                    </a:xfrm>
                    <a:prstGeom prst="triangle">
                      <a:avLst>
                        <a:gd fmla="val 50000" name="adj"/>
                      </a:avLst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26" name="Google Shape;526;p17"/>
                  <p:cNvSpPr txBox="1"/>
                  <p:nvPr/>
                </p:nvSpPr>
                <p:spPr>
                  <a:xfrm>
                    <a:off x="1306514" y="1922405"/>
                    <a:ext cx="146624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000"/>
                      <a:buFont typeface="Cambria"/>
                      <a:buNone/>
                    </a:pPr>
                    <a:r>
                      <a:rPr b="1" i="0" lang="en-US" sz="1000" u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rPr>
                      <a:t>УПЛАТА НДС</a:t>
                    </a:r>
                    <a:endParaRPr/>
                  </a:p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000"/>
                      <a:buFont typeface="Cambria"/>
                      <a:buNone/>
                    </a:pPr>
                    <a:r>
                      <a:rPr b="1" i="0" lang="en-US" sz="1000" u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rPr>
                      <a:t>В БЮДЖЕТ РМ</a:t>
                    </a:r>
                    <a:endParaRPr/>
                  </a:p>
                </p:txBody>
              </p:sp>
              <p:sp>
                <p:nvSpPr>
                  <p:cNvPr id="527" name="Google Shape;527;p17"/>
                  <p:cNvSpPr txBox="1"/>
                  <p:nvPr/>
                </p:nvSpPr>
                <p:spPr>
                  <a:xfrm>
                    <a:off x="1491722" y="1225618"/>
                    <a:ext cx="1255191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800"/>
                      <a:buFont typeface="Arial"/>
                      <a:buNone/>
                    </a:pPr>
                    <a:r>
                      <a:rPr b="1" i="0" lang="en-US" sz="1800" u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32 </a:t>
                    </a:r>
                    <a:r>
                      <a:rPr b="1" i="0" lang="en-US" sz="1100" u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млн $</a:t>
                    </a:r>
                    <a:endParaRPr/>
                  </a:p>
                </p:txBody>
              </p:sp>
            </p:grpSp>
            <p:sp>
              <p:nvSpPr>
                <p:cNvPr id="528" name="Google Shape;528;p17"/>
                <p:cNvSpPr txBox="1"/>
                <p:nvPr/>
              </p:nvSpPr>
              <p:spPr>
                <a:xfrm>
                  <a:off x="6091345" y="3824822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Calibri"/>
                    <a:buNone/>
                  </a:pPr>
                  <a:r>
                    <a:rPr b="0" i="0" lang="en-US" sz="1800" u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~</a:t>
                  </a:r>
                  <a:endParaRPr/>
                </a:p>
              </p:txBody>
            </p:sp>
          </p:grpSp>
          <p:sp>
            <p:nvSpPr>
              <p:cNvPr id="529" name="Google Shape;529;p17"/>
              <p:cNvSpPr txBox="1"/>
              <p:nvPr/>
            </p:nvSpPr>
            <p:spPr>
              <a:xfrm>
                <a:off x="6091345" y="3890726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rPr b="0" i="0" lang="en-US" sz="1800" u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~</a:t>
                </a:r>
                <a:endParaRPr/>
              </a:p>
            </p:txBody>
          </p:sp>
        </p:grpSp>
        <p:grpSp>
          <p:nvGrpSpPr>
            <p:cNvPr id="530" name="Google Shape;530;p17"/>
            <p:cNvGrpSpPr/>
            <p:nvPr/>
          </p:nvGrpSpPr>
          <p:grpSpPr>
            <a:xfrm>
              <a:off x="3757613" y="3244071"/>
              <a:ext cx="1466850" cy="1469102"/>
              <a:chOff x="3757613" y="3787775"/>
              <a:chExt cx="1466850" cy="1469102"/>
            </a:xfrm>
          </p:grpSpPr>
          <p:grpSp>
            <p:nvGrpSpPr>
              <p:cNvPr id="531" name="Google Shape;531;p17"/>
              <p:cNvGrpSpPr/>
              <p:nvPr/>
            </p:nvGrpSpPr>
            <p:grpSpPr>
              <a:xfrm>
                <a:off x="3757613" y="3787775"/>
                <a:ext cx="1466850" cy="1469102"/>
                <a:chOff x="1306402" y="1193294"/>
                <a:chExt cx="1466776" cy="1469910"/>
              </a:xfrm>
            </p:grpSpPr>
            <p:grpSp>
              <p:nvGrpSpPr>
                <p:cNvPr id="532" name="Google Shape;532;p17"/>
                <p:cNvGrpSpPr/>
                <p:nvPr/>
              </p:nvGrpSpPr>
              <p:grpSpPr>
                <a:xfrm>
                  <a:off x="1306402" y="1193294"/>
                  <a:ext cx="1466776" cy="1469910"/>
                  <a:chOff x="277702" y="1954213"/>
                  <a:chExt cx="1466776" cy="1469910"/>
                </a:xfrm>
              </p:grpSpPr>
              <p:grpSp>
                <p:nvGrpSpPr>
                  <p:cNvPr id="533" name="Google Shape;533;p17"/>
                  <p:cNvGrpSpPr/>
                  <p:nvPr/>
                </p:nvGrpSpPr>
                <p:grpSpPr>
                  <a:xfrm>
                    <a:off x="277702" y="1954213"/>
                    <a:ext cx="1466776" cy="1469910"/>
                    <a:chOff x="1673202" y="1656004"/>
                    <a:chExt cx="1634002" cy="1638220"/>
                  </a:xfrm>
                </p:grpSpPr>
                <p:sp>
                  <p:nvSpPr>
                    <p:cNvPr id="534" name="Google Shape;534;p17"/>
                    <p:cNvSpPr/>
                    <p:nvPr/>
                  </p:nvSpPr>
                  <p:spPr>
                    <a:xfrm>
                      <a:off x="1809369" y="2862088"/>
                      <a:ext cx="1368742" cy="432136"/>
                    </a:xfrm>
                    <a:prstGeom prst="roundRect">
                      <a:avLst>
                        <a:gd fmla="val 10800" name="adj"/>
                      </a:avLst>
                    </a:prstGeom>
                    <a:solidFill>
                      <a:srgbClr val="9CACBF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535" name="Google Shape;535;p17"/>
                    <p:cNvGrpSpPr/>
                    <p:nvPr/>
                  </p:nvGrpSpPr>
                  <p:grpSpPr>
                    <a:xfrm>
                      <a:off x="1673202" y="1656004"/>
                      <a:ext cx="1634002" cy="1547895"/>
                      <a:chOff x="1673202" y="1656004"/>
                      <a:chExt cx="1634002" cy="1547895"/>
                    </a:xfrm>
                  </p:grpSpPr>
                  <p:sp>
                    <p:nvSpPr>
                      <p:cNvPr id="536" name="Google Shape;536;p17"/>
                      <p:cNvSpPr/>
                      <p:nvPr/>
                    </p:nvSpPr>
                    <p:spPr>
                      <a:xfrm>
                        <a:off x="1673202" y="1656004"/>
                        <a:ext cx="1634002" cy="1547895"/>
                      </a:xfrm>
                      <a:prstGeom prst="roundRect">
                        <a:avLst>
                          <a:gd fmla="val 1211" name="adj"/>
                        </a:avLst>
                      </a:prstGeom>
                      <a:solidFill>
                        <a:schemeClr val="lt1"/>
                      </a:solidFill>
                      <a:ln cap="flat" cmpd="sng" w="12700">
                        <a:solidFill>
                          <a:srgbClr val="D6DCE5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  <a:effectLst>
                        <a:outerShdw blurRad="63500" sx="100999" dist="25400" sy="100999">
                          <a:srgbClr val="000000">
                            <a:alpha val="5882"/>
                          </a:srgbClr>
                        </a:outerShdw>
                      </a:effectLst>
                    </p:spPr>
                    <p:txBody>
                      <a:bodyPr anchorCtr="0" anchor="ctr" bIns="72550" lIns="145100" spcFirstLastPara="1" rIns="145100" wrap="square" tIns="7255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b="0" i="0" sz="18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37" name="Google Shape;537;p17"/>
                      <p:cNvSpPr/>
                      <p:nvPr/>
                    </p:nvSpPr>
                    <p:spPr>
                      <a:xfrm>
                        <a:off x="1673202" y="1656004"/>
                        <a:ext cx="1634002" cy="517146"/>
                      </a:xfrm>
                      <a:prstGeom prst="roundRect">
                        <a:avLst>
                          <a:gd fmla="val 16667" name="adj"/>
                        </a:avLst>
                      </a:prstGeom>
                      <a:solidFill>
                        <a:srgbClr val="9CACBF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b="0" i="0" sz="18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538" name="Google Shape;538;p17"/>
                  <p:cNvSpPr/>
                  <p:nvPr/>
                </p:nvSpPr>
                <p:spPr>
                  <a:xfrm>
                    <a:off x="866634" y="2341951"/>
                    <a:ext cx="288910" cy="122361"/>
                  </a:xfrm>
                  <a:prstGeom prst="triangle">
                    <a:avLst>
                      <a:gd fmla="val 50000" name="adj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39" name="Google Shape;539;p17"/>
                <p:cNvSpPr txBox="1"/>
                <p:nvPr/>
              </p:nvSpPr>
              <p:spPr>
                <a:xfrm>
                  <a:off x="1306514" y="1779530"/>
                  <a:ext cx="1466245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000"/>
                    <a:buFont typeface="Cambria"/>
                    <a:buNone/>
                  </a:pPr>
                  <a:r>
                    <a:rPr b="1" i="0" lang="en-US" sz="1000" u="none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РАСХОДЫ </a:t>
                  </a:r>
                  <a:endParaRPr/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000"/>
                    <a:buFont typeface="Cambria"/>
                    <a:buNone/>
                  </a:pPr>
                  <a:r>
                    <a:rPr b="1" i="0" lang="en-US" sz="1000" u="none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В РЕЗУЛЬТАТЕ БАНКОВСКОЙ БЛОКАДЫ</a:t>
                  </a:r>
                  <a:endParaRPr/>
                </a:p>
              </p:txBody>
            </p:sp>
            <p:sp>
              <p:nvSpPr>
                <p:cNvPr id="540" name="Google Shape;540;p17"/>
                <p:cNvSpPr txBox="1"/>
                <p:nvPr/>
              </p:nvSpPr>
              <p:spPr>
                <a:xfrm>
                  <a:off x="1508197" y="1225618"/>
                  <a:ext cx="125519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Arial"/>
                    <a:buNone/>
                  </a:pPr>
                  <a:r>
                    <a:rPr b="1" i="0" lang="en-US" sz="1800" u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30 </a:t>
                  </a:r>
                  <a:r>
                    <a:rPr b="1" i="0" lang="en-US" sz="1100" u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млн $</a:t>
                  </a:r>
                  <a:endParaRPr/>
                </a:p>
              </p:txBody>
            </p:sp>
          </p:grpSp>
          <p:grpSp>
            <p:nvGrpSpPr>
              <p:cNvPr id="541" name="Google Shape;541;p17"/>
              <p:cNvGrpSpPr/>
              <p:nvPr/>
            </p:nvGrpSpPr>
            <p:grpSpPr>
              <a:xfrm>
                <a:off x="3956522" y="3824822"/>
                <a:ext cx="300082" cy="435236"/>
                <a:chOff x="10906897" y="5175250"/>
                <a:chExt cx="300082" cy="435236"/>
              </a:xfrm>
            </p:grpSpPr>
            <p:sp>
              <p:nvSpPr>
                <p:cNvPr id="542" name="Google Shape;542;p17"/>
                <p:cNvSpPr txBox="1"/>
                <p:nvPr/>
              </p:nvSpPr>
              <p:spPr>
                <a:xfrm>
                  <a:off x="10906897" y="5175250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Calibri"/>
                    <a:buNone/>
                  </a:pPr>
                  <a:r>
                    <a:rPr b="0" i="0" lang="en-US" sz="1800" u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~</a:t>
                  </a:r>
                  <a:endParaRPr/>
                </a:p>
              </p:txBody>
            </p:sp>
            <p:sp>
              <p:nvSpPr>
                <p:cNvPr id="543" name="Google Shape;543;p17"/>
                <p:cNvSpPr txBox="1"/>
                <p:nvPr/>
              </p:nvSpPr>
              <p:spPr>
                <a:xfrm>
                  <a:off x="10906897" y="5241154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Calibri"/>
                    <a:buNone/>
                  </a:pPr>
                  <a:r>
                    <a:rPr b="0" i="0" lang="en-US" sz="1800" u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~</a:t>
                  </a:r>
                  <a:endParaRPr/>
                </a:p>
              </p:txBody>
            </p:sp>
          </p:grpSp>
        </p:grpSp>
        <p:sp>
          <p:nvSpPr>
            <p:cNvPr id="544" name="Google Shape;544;p17"/>
            <p:cNvSpPr txBox="1"/>
            <p:nvPr/>
          </p:nvSpPr>
          <p:spPr>
            <a:xfrm>
              <a:off x="2320925" y="4743348"/>
              <a:ext cx="53975" cy="271586"/>
            </a:xfrm>
            <a:prstGeom prst="rect">
              <a:avLst/>
            </a:prstGeom>
            <a:solidFill>
              <a:schemeClr val="lt1">
                <a:alpha val="5843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7"/>
            <p:cNvSpPr txBox="1"/>
            <p:nvPr/>
          </p:nvSpPr>
          <p:spPr>
            <a:xfrm>
              <a:off x="4464050" y="4743348"/>
              <a:ext cx="53975" cy="271586"/>
            </a:xfrm>
            <a:prstGeom prst="rect">
              <a:avLst/>
            </a:prstGeom>
            <a:solidFill>
              <a:schemeClr val="lt1">
                <a:alpha val="5843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7"/>
            <p:cNvSpPr txBox="1"/>
            <p:nvPr/>
          </p:nvSpPr>
          <p:spPr>
            <a:xfrm>
              <a:off x="6607175" y="4743348"/>
              <a:ext cx="53975" cy="271586"/>
            </a:xfrm>
            <a:prstGeom prst="rect">
              <a:avLst/>
            </a:prstGeom>
            <a:solidFill>
              <a:schemeClr val="lt1">
                <a:alpha val="5843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7"/>
            <p:cNvSpPr/>
            <p:nvPr/>
          </p:nvSpPr>
          <p:spPr>
            <a:xfrm>
              <a:off x="2303463" y="4946639"/>
              <a:ext cx="4370387" cy="144528"/>
            </a:xfrm>
            <a:prstGeom prst="downArrowCallout">
              <a:avLst>
                <a:gd fmla="val 11213" name="adj1"/>
                <a:gd fmla="val 10527" name="adj2"/>
                <a:gd fmla="val 17400" name="adj3"/>
                <a:gd fmla="val 10680" name="adj4"/>
              </a:avLst>
            </a:prstGeom>
            <a:solidFill>
              <a:schemeClr val="lt1"/>
            </a:solidFill>
            <a:ln>
              <a:noFill/>
            </a:ln>
            <a:effectLst>
              <a:outerShdw blurRad="63500" dir="5400000" dist="38100">
                <a:srgbClr val="D9DBDE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8" name="Google Shape;548;p17"/>
            <p:cNvGrpSpPr/>
            <p:nvPr/>
          </p:nvGrpSpPr>
          <p:grpSpPr>
            <a:xfrm>
              <a:off x="3872552" y="5168990"/>
              <a:ext cx="1255253" cy="440585"/>
              <a:chOff x="4335631" y="5675458"/>
              <a:chExt cx="1255253" cy="440585"/>
            </a:xfrm>
          </p:grpSpPr>
          <p:sp>
            <p:nvSpPr>
              <p:cNvPr id="549" name="Google Shape;549;p17"/>
              <p:cNvSpPr/>
              <p:nvPr/>
            </p:nvSpPr>
            <p:spPr>
              <a:xfrm>
                <a:off x="4411192" y="5675458"/>
                <a:ext cx="1103312" cy="417702"/>
              </a:xfrm>
              <a:prstGeom prst="roundRect">
                <a:avLst>
                  <a:gd fmla="val 16667" name="adj"/>
                </a:avLst>
              </a:prstGeom>
              <a:solidFill>
                <a:srgbClr val="9CACBF"/>
              </a:solidFill>
              <a:ln>
                <a:noFill/>
              </a:ln>
              <a:effectLst>
                <a:outerShdw blurRad="63500" sx="102000" sy="102000">
                  <a:srgbClr val="D0D2D5"/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50" name="Google Shape;550;p17"/>
              <p:cNvGrpSpPr/>
              <p:nvPr/>
            </p:nvGrpSpPr>
            <p:grpSpPr>
              <a:xfrm>
                <a:off x="4335631" y="5676066"/>
                <a:ext cx="1255253" cy="439977"/>
                <a:chOff x="6238887" y="3428777"/>
                <a:chExt cx="1255253" cy="439977"/>
              </a:xfrm>
            </p:grpSpPr>
            <p:sp>
              <p:nvSpPr>
                <p:cNvPr id="551" name="Google Shape;551;p17"/>
                <p:cNvSpPr txBox="1"/>
                <p:nvPr/>
              </p:nvSpPr>
              <p:spPr>
                <a:xfrm>
                  <a:off x="6238887" y="3428777"/>
                  <a:ext cx="1255253" cy="36912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Arial"/>
                    <a:buNone/>
                  </a:pPr>
                  <a:r>
                    <a:rPr b="1" i="0" lang="en-US" sz="1800" u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100 </a:t>
                  </a:r>
                  <a:r>
                    <a:rPr b="1" i="0" lang="en-US" sz="1100" u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млн $</a:t>
                  </a:r>
                  <a:endParaRPr/>
                </a:p>
              </p:txBody>
            </p:sp>
            <p:sp>
              <p:nvSpPr>
                <p:cNvPr id="552" name="Google Shape;552;p17"/>
                <p:cNvSpPr txBox="1"/>
                <p:nvPr/>
              </p:nvSpPr>
              <p:spPr>
                <a:xfrm>
                  <a:off x="6243745" y="3433518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Calibri"/>
                    <a:buNone/>
                  </a:pPr>
                  <a:r>
                    <a:rPr b="0" i="0" lang="en-US" sz="1800" u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~</a:t>
                  </a:r>
                  <a:endParaRPr/>
                </a:p>
              </p:txBody>
            </p:sp>
            <p:sp>
              <p:nvSpPr>
                <p:cNvPr id="553" name="Google Shape;553;p17"/>
                <p:cNvSpPr txBox="1"/>
                <p:nvPr/>
              </p:nvSpPr>
              <p:spPr>
                <a:xfrm>
                  <a:off x="6243745" y="3499422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Calibri"/>
                    <a:buNone/>
                  </a:pPr>
                  <a:r>
                    <a:rPr b="0" i="0" lang="en-US" sz="1800" u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~</a:t>
                  </a:r>
                  <a:endParaRPr/>
                </a:p>
              </p:txBody>
            </p:sp>
          </p:grpSp>
        </p:grpSp>
        <p:grpSp>
          <p:nvGrpSpPr>
            <p:cNvPr id="554" name="Google Shape;554;p17"/>
            <p:cNvGrpSpPr/>
            <p:nvPr/>
          </p:nvGrpSpPr>
          <p:grpSpPr>
            <a:xfrm>
              <a:off x="3823938" y="5821706"/>
              <a:ext cx="1352481" cy="439977"/>
              <a:chOff x="4335631" y="5676066"/>
              <a:chExt cx="1352481" cy="439977"/>
            </a:xfrm>
          </p:grpSpPr>
          <p:sp>
            <p:nvSpPr>
              <p:cNvPr id="555" name="Google Shape;555;p17"/>
              <p:cNvSpPr/>
              <p:nvPr/>
            </p:nvSpPr>
            <p:spPr>
              <a:xfrm>
                <a:off x="4412181" y="5676107"/>
                <a:ext cx="1103312" cy="417701"/>
              </a:xfrm>
              <a:prstGeom prst="roundRect">
                <a:avLst>
                  <a:gd fmla="val 16667" name="adj"/>
                </a:avLst>
              </a:prstGeom>
              <a:solidFill>
                <a:srgbClr val="9CACBF"/>
              </a:solidFill>
              <a:ln>
                <a:noFill/>
              </a:ln>
              <a:effectLst>
                <a:outerShdw blurRad="63500" sx="102000" sy="102000">
                  <a:srgbClr val="D0D2D5"/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56" name="Google Shape;556;p17"/>
              <p:cNvGrpSpPr/>
              <p:nvPr/>
            </p:nvGrpSpPr>
            <p:grpSpPr>
              <a:xfrm>
                <a:off x="4335631" y="5676066"/>
                <a:ext cx="1352481" cy="439977"/>
                <a:chOff x="6238887" y="3428777"/>
                <a:chExt cx="1352481" cy="439977"/>
              </a:xfrm>
            </p:grpSpPr>
            <p:sp>
              <p:nvSpPr>
                <p:cNvPr id="557" name="Google Shape;557;p17"/>
                <p:cNvSpPr txBox="1"/>
                <p:nvPr/>
              </p:nvSpPr>
              <p:spPr>
                <a:xfrm>
                  <a:off x="6238887" y="3428777"/>
                  <a:ext cx="135248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Arial"/>
                    <a:buNone/>
                  </a:pPr>
                  <a:r>
                    <a:rPr b="1" i="0" lang="en-US" sz="1800" u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10</a:t>
                  </a:r>
                  <a:r>
                    <a:rPr b="1" i="0" lang="en-US" sz="1200" u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% </a:t>
                  </a:r>
                  <a:r>
                    <a:rPr b="1" i="0" lang="en-US" sz="1600" u="none">
                      <a:solidFill>
                        <a:schemeClr val="lt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ВВП</a:t>
                  </a:r>
                  <a:endParaRPr/>
                </a:p>
              </p:txBody>
            </p:sp>
            <p:sp>
              <p:nvSpPr>
                <p:cNvPr id="558" name="Google Shape;558;p17"/>
                <p:cNvSpPr txBox="1"/>
                <p:nvPr/>
              </p:nvSpPr>
              <p:spPr>
                <a:xfrm>
                  <a:off x="6243745" y="3433518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Calibri"/>
                    <a:buNone/>
                  </a:pPr>
                  <a:r>
                    <a:rPr b="0" i="0" lang="en-US" sz="1800" u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~</a:t>
                  </a:r>
                  <a:endParaRPr/>
                </a:p>
              </p:txBody>
            </p:sp>
            <p:sp>
              <p:nvSpPr>
                <p:cNvPr id="559" name="Google Shape;559;p17"/>
                <p:cNvSpPr txBox="1"/>
                <p:nvPr/>
              </p:nvSpPr>
              <p:spPr>
                <a:xfrm>
                  <a:off x="6243745" y="3499422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Calibri"/>
                    <a:buNone/>
                  </a:pPr>
                  <a:r>
                    <a:rPr b="0" i="0" lang="en-US" sz="1800" u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~</a:t>
                  </a:r>
                  <a:endParaRPr/>
                </a:p>
              </p:txBody>
            </p:sp>
          </p:grpSp>
        </p:grpSp>
        <p:sp>
          <p:nvSpPr>
            <p:cNvPr id="560" name="Google Shape;560;p17"/>
            <p:cNvSpPr/>
            <p:nvPr/>
          </p:nvSpPr>
          <p:spPr>
            <a:xfrm>
              <a:off x="4446588" y="5620043"/>
              <a:ext cx="107950" cy="179469"/>
            </a:xfrm>
            <a:prstGeom prst="downArrow">
              <a:avLst>
                <a:gd fmla="val 15104" name="adj1"/>
                <a:gd fmla="val 50000" name="adj2"/>
              </a:avLst>
            </a:prstGeom>
            <a:solidFill>
              <a:schemeClr val="lt1">
                <a:alpha val="58431"/>
              </a:schemeClr>
            </a:solidFill>
            <a:ln>
              <a:noFill/>
            </a:ln>
            <a:effectLst>
              <a:outerShdw blurRad="63500" dir="5400000" dist="38100">
                <a:srgbClr val="9CACBF">
                  <a:alpha val="3960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8"/>
          <p:cNvSpPr txBox="1"/>
          <p:nvPr/>
        </p:nvSpPr>
        <p:spPr>
          <a:xfrm>
            <a:off x="179387" y="6438900"/>
            <a:ext cx="2840037" cy="346075"/>
          </a:xfrm>
          <a:prstGeom prst="rect">
            <a:avLst/>
          </a:pr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6" name="Google Shape;566;p18"/>
          <p:cNvGrpSpPr/>
          <p:nvPr/>
        </p:nvGrpSpPr>
        <p:grpSpPr>
          <a:xfrm>
            <a:off x="150812" y="6070600"/>
            <a:ext cx="2792412" cy="368300"/>
            <a:chOff x="1121790" y="4704549"/>
            <a:chExt cx="2791306" cy="369332"/>
          </a:xfrm>
        </p:grpSpPr>
        <p:grpSp>
          <p:nvGrpSpPr>
            <p:cNvPr id="567" name="Google Shape;567;p18"/>
            <p:cNvGrpSpPr/>
            <p:nvPr/>
          </p:nvGrpSpPr>
          <p:grpSpPr>
            <a:xfrm>
              <a:off x="1208904" y="4704549"/>
              <a:ext cx="2704192" cy="369332"/>
              <a:chOff x="1208904" y="4547972"/>
              <a:chExt cx="2704192" cy="369332"/>
            </a:xfrm>
          </p:grpSpPr>
          <p:pic>
            <p:nvPicPr>
              <p:cNvPr id="568" name="Google Shape;568;p18"/>
              <p:cNvPicPr preferRelativeResize="0"/>
              <p:nvPr/>
            </p:nvPicPr>
            <p:blipFill rotWithShape="1">
              <a:blip r:embed="rId4">
                <a:alphaModFix/>
              </a:blip>
              <a:srcRect b="23362" l="22462" r="23603" t="22702"/>
              <a:stretch/>
            </p:blipFill>
            <p:spPr>
              <a:xfrm>
                <a:off x="1208904" y="4604951"/>
                <a:ext cx="255374" cy="255374"/>
              </a:xfrm>
              <a:prstGeom prst="ellipse">
                <a:avLst/>
              </a:prstGeom>
              <a:noFill/>
              <a:ln>
                <a:noFill/>
              </a:ln>
            </p:spPr>
          </p:pic>
          <p:sp>
            <p:nvSpPr>
              <p:cNvPr id="569" name="Google Shape;569;p18"/>
              <p:cNvSpPr txBox="1"/>
              <p:nvPr/>
            </p:nvSpPr>
            <p:spPr>
              <a:xfrm>
                <a:off x="1431326" y="4547972"/>
                <a:ext cx="248177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"/>
                  <a:buNone/>
                </a:pPr>
                <a:r>
                  <a:rPr b="0" i="0" lang="en-US" sz="9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Министерство экономического развития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"/>
                  <a:buNone/>
                </a:pPr>
                <a:r>
                  <a:rPr b="0" i="0" lang="en-US" sz="9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Приднестровской Молдавской Республики</a:t>
                </a:r>
                <a:endParaRPr/>
              </a:p>
            </p:txBody>
          </p:sp>
        </p:grpSp>
        <p:sp>
          <p:nvSpPr>
            <p:cNvPr id="570" name="Google Shape;570;p18"/>
            <p:cNvSpPr txBox="1"/>
            <p:nvPr/>
          </p:nvSpPr>
          <p:spPr>
            <a:xfrm>
              <a:off x="1121790" y="4704549"/>
              <a:ext cx="2757982" cy="369332"/>
            </a:xfrm>
            <a:prstGeom prst="rect">
              <a:avLst/>
            </a:prstGeom>
            <a:solidFill>
              <a:schemeClr val="lt1">
                <a:alpha val="6078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1" name="Google Shape;571;p18"/>
          <p:cNvSpPr txBox="1"/>
          <p:nvPr/>
        </p:nvSpPr>
        <p:spPr>
          <a:xfrm>
            <a:off x="0" y="0"/>
            <a:ext cx="8743950" cy="6858000"/>
          </a:xfrm>
          <a:prstGeom prst="rect">
            <a:avLst/>
          </a:prstGeom>
          <a:solidFill>
            <a:schemeClr val="accent1">
              <a:alpha val="1960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8"/>
          <p:cNvSpPr txBox="1"/>
          <p:nvPr/>
        </p:nvSpPr>
        <p:spPr>
          <a:xfrm>
            <a:off x="571500" y="700087"/>
            <a:ext cx="1352550" cy="307975"/>
          </a:xfrm>
          <a:prstGeom prst="rect">
            <a:avLst/>
          </a:prstGeom>
          <a:solidFill>
            <a:srgbClr val="DAE3F3"/>
          </a:solidFill>
          <a:ln>
            <a:noFill/>
          </a:ln>
          <a:effectLst>
            <a:outerShdw blurRad="63500" sx="102000" sy="102000">
              <a:srgbClr val="A6A6A6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МЕДИЦИНА</a:t>
            </a:r>
            <a:endParaRPr/>
          </a:p>
        </p:txBody>
      </p:sp>
      <p:grpSp>
        <p:nvGrpSpPr>
          <p:cNvPr id="573" name="Google Shape;573;p18"/>
          <p:cNvGrpSpPr/>
          <p:nvPr/>
        </p:nvGrpSpPr>
        <p:grpSpPr>
          <a:xfrm>
            <a:off x="666750" y="1136650"/>
            <a:ext cx="3333750" cy="4543425"/>
            <a:chOff x="657225" y="1136326"/>
            <a:chExt cx="3333518" cy="4543188"/>
          </a:xfrm>
        </p:grpSpPr>
        <p:sp>
          <p:nvSpPr>
            <p:cNvPr id="574" name="Google Shape;574;p18"/>
            <p:cNvSpPr txBox="1"/>
            <p:nvPr/>
          </p:nvSpPr>
          <p:spPr>
            <a:xfrm>
              <a:off x="674687" y="1353803"/>
              <a:ext cx="3295421" cy="21668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8"/>
            <p:cNvSpPr/>
            <p:nvPr/>
          </p:nvSpPr>
          <p:spPr>
            <a:xfrm>
              <a:off x="657225" y="1136326"/>
              <a:ext cx="3333518" cy="2387923"/>
            </a:xfrm>
            <a:prstGeom prst="rect">
              <a:avLst/>
            </a:prstGeom>
            <a:gradFill>
              <a:gsLst>
                <a:gs pos="0">
                  <a:srgbClr val="F5F7FC">
                    <a:alpha val="73725"/>
                  </a:srgbClr>
                </a:gs>
                <a:gs pos="96000">
                  <a:srgbClr val="D8E2F3"/>
                </a:gs>
                <a:gs pos="100000">
                  <a:srgbClr val="D8E2F3"/>
                </a:gs>
              </a:gsLst>
              <a:lin ang="16200000" scaled="0"/>
            </a:gradFill>
            <a:ln cap="flat" cmpd="sng" w="12700">
              <a:solidFill>
                <a:srgbClr val="C5D3E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8"/>
            <p:cNvSpPr txBox="1"/>
            <p:nvPr/>
          </p:nvSpPr>
          <p:spPr>
            <a:xfrm>
              <a:off x="663575" y="3460305"/>
              <a:ext cx="3308120" cy="2219209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8"/>
            <p:cNvSpPr txBox="1"/>
            <p:nvPr/>
          </p:nvSpPr>
          <p:spPr>
            <a:xfrm>
              <a:off x="1282656" y="4314335"/>
              <a:ext cx="1914392" cy="369869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ffectLst>
              <a:outerShdw blurRad="63500" sx="102000" sy="102000">
                <a:schemeClr val="lt1">
                  <a:alpha val="39607"/>
                </a:scheme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mbria"/>
                <a:buNone/>
              </a:pPr>
              <a:r>
                <a:rPr b="1" i="0" lang="en-US" sz="1800" u="non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2,14 млн $ в год</a:t>
              </a:r>
              <a:endParaRPr/>
            </a:p>
          </p:txBody>
        </p:sp>
        <p:sp>
          <p:nvSpPr>
            <p:cNvPr id="578" name="Google Shape;578;p18"/>
            <p:cNvSpPr txBox="1"/>
            <p:nvPr/>
          </p:nvSpPr>
          <p:spPr>
            <a:xfrm>
              <a:off x="663092" y="5190365"/>
              <a:ext cx="315332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mbria"/>
                <a:buNone/>
              </a:pPr>
              <a:r>
                <a:rPr b="1" i="0" lang="en-US" sz="1200" u="non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МИНЗДРАВ ПРИДНЕСТРОВЬЯ </a:t>
              </a:r>
              <a:br>
                <a:rPr b="1" i="0" lang="en-US" sz="1200" u="non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</a:br>
              <a:r>
                <a:rPr b="1" i="0" lang="en-US" sz="1200" u="non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ПРИОБРЕТАЕТ УСЛУГИ В КЛИНИКАХ РМ</a:t>
              </a:r>
              <a:endParaRPr/>
            </a:p>
          </p:txBody>
        </p:sp>
        <p:sp>
          <p:nvSpPr>
            <p:cNvPr id="579" name="Google Shape;579;p18"/>
            <p:cNvSpPr txBox="1"/>
            <p:nvPr/>
          </p:nvSpPr>
          <p:spPr>
            <a:xfrm>
              <a:off x="663091" y="2921134"/>
              <a:ext cx="3227646" cy="4616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mbria"/>
                <a:buNone/>
              </a:pPr>
              <a:r>
                <a:rPr b="1" i="0" lang="en-US" sz="12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ГРАЖДАНЕ ПРИДНЕСТРОВЬЯ </a:t>
              </a:r>
              <a:br>
                <a:rPr b="1" i="0" lang="en-US" sz="12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</a:br>
              <a:r>
                <a:rPr b="1" i="0" lang="en-US" sz="12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ПРИОБРЕТАЮТ УСЛУГИ В КЛИНИКАХ РМ</a:t>
              </a:r>
              <a:endParaRPr/>
            </a:p>
          </p:txBody>
        </p:sp>
      </p:grpSp>
      <p:sp>
        <p:nvSpPr>
          <p:cNvPr id="580" name="Google Shape;580;p18"/>
          <p:cNvSpPr/>
          <p:nvPr/>
        </p:nvSpPr>
        <p:spPr>
          <a:xfrm>
            <a:off x="4102100" y="1184275"/>
            <a:ext cx="222250" cy="4500562"/>
          </a:xfrm>
          <a:prstGeom prst="rightBracket">
            <a:avLst>
              <a:gd fmla="val 0" name="adj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18"/>
          <p:cNvSpPr txBox="1"/>
          <p:nvPr/>
        </p:nvSpPr>
        <p:spPr>
          <a:xfrm>
            <a:off x="4414837" y="1889125"/>
            <a:ext cx="3824287" cy="292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РМ НЕ ПРЕДОСТАВЛЯЕТ МЕДИЦИНСКУЮ ПОМОЩЬ ЖИТЕЛЯМ ПРИДНЕСТРОВЬЯ БЕСПЛАТНО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1" i="0" sz="160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1" i="0" sz="160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None/>
            </a:pPr>
            <a:r>
              <a:rPr b="1" i="0" lang="en-US" sz="12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СТОИМОСТЬ УСЛУГ КОМПЕНСИРУЕТСЯ:</a:t>
            </a:r>
            <a:br>
              <a:rPr b="1" i="0" lang="en-US" sz="12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/>
          </a:p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1200"/>
              <a:buFont typeface="Noto Sans Symbols"/>
              <a:buChar char="⮚"/>
            </a:pPr>
            <a:r>
              <a:rPr b="1" i="0" lang="en-US" sz="12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ИЗ БЮДЖЕТНЫХ СРЕДСТВ ПРИДНЕСТРОВЬЯ</a:t>
            </a:r>
            <a:br>
              <a:rPr b="1" i="0" lang="en-US" sz="12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/>
          </a:p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1200"/>
              <a:buFont typeface="Noto Sans Symbols"/>
              <a:buChar char="⮚"/>
            </a:pPr>
            <a:r>
              <a:rPr b="1" i="0" lang="en-US" sz="12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ЗА СЧЁТ ОМС РМ СТОИМОСТЬЮ </a:t>
            </a:r>
            <a:br>
              <a:rPr b="1" i="0" lang="en-US" sz="12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0" lang="en-US" sz="1400" u="non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12 000 </a:t>
            </a:r>
            <a:r>
              <a:rPr b="1" i="0" lang="en-US" sz="1000" u="non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ЛЕЙ </a:t>
            </a:r>
            <a:r>
              <a:rPr b="1" i="0" lang="en-US" sz="12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(ПОРЯДКА </a:t>
            </a:r>
            <a:r>
              <a:rPr b="1" i="0" lang="en-US" sz="1400" u="none">
                <a:solidFill>
                  <a:srgbClr val="4472C4"/>
                </a:solidFill>
                <a:latin typeface="Cambria"/>
                <a:ea typeface="Cambria"/>
                <a:cs typeface="Cambria"/>
                <a:sym typeface="Cambria"/>
              </a:rPr>
              <a:t>700 </a:t>
            </a:r>
            <a:r>
              <a:rPr b="1" i="0" lang="en-US" sz="1200" u="none">
                <a:solidFill>
                  <a:srgbClr val="4472C4"/>
                </a:solidFill>
                <a:latin typeface="Cambria"/>
                <a:ea typeface="Cambria"/>
                <a:cs typeface="Cambria"/>
                <a:sym typeface="Cambria"/>
              </a:rPr>
              <a:t>$</a:t>
            </a:r>
            <a:r>
              <a:rPr b="1" i="0" lang="en-US" sz="12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);</a:t>
            </a:r>
            <a:br>
              <a:rPr b="1" i="0" lang="en-US" sz="12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/>
          </a:p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1200"/>
              <a:buFont typeface="Noto Sans Symbols"/>
              <a:buChar char="⮚"/>
            </a:pPr>
            <a:r>
              <a:rPr b="1" i="0" lang="en-US" sz="12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ИЗ ЛИЧНЫХ СРЕДСТВ ГРАЖДАН </a:t>
            </a:r>
            <a:br>
              <a:rPr b="1" i="0" lang="en-US" sz="12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0" lang="en-US" sz="12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 ТАРИФАМ МЕДУЧРЕЖДЕНИЙ</a:t>
            </a:r>
            <a:endParaRPr/>
          </a:p>
        </p:txBody>
      </p:sp>
      <p:sp>
        <p:nvSpPr>
          <p:cNvPr id="582" name="Google Shape;582;p18"/>
          <p:cNvSpPr txBox="1"/>
          <p:nvPr/>
        </p:nvSpPr>
        <p:spPr>
          <a:xfrm>
            <a:off x="8966200" y="1519237"/>
            <a:ext cx="3225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Об экономических потерях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в январе 2024 года</a:t>
            </a:r>
            <a:endParaRPr/>
          </a:p>
        </p:txBody>
      </p:sp>
      <p:sp>
        <p:nvSpPr>
          <p:cNvPr id="583" name="Google Shape;583;p18"/>
          <p:cNvSpPr txBox="1"/>
          <p:nvPr/>
        </p:nvSpPr>
        <p:spPr>
          <a:xfrm>
            <a:off x="8958262" y="769937"/>
            <a:ext cx="32337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Об экономических потерях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в 2023 году</a:t>
            </a:r>
            <a:endParaRPr/>
          </a:p>
        </p:txBody>
      </p:sp>
      <p:grpSp>
        <p:nvGrpSpPr>
          <p:cNvPr id="584" name="Google Shape;584;p18"/>
          <p:cNvGrpSpPr/>
          <p:nvPr/>
        </p:nvGrpSpPr>
        <p:grpSpPr>
          <a:xfrm>
            <a:off x="8743950" y="3103562"/>
            <a:ext cx="3457575" cy="523875"/>
            <a:chOff x="8743950" y="3235412"/>
            <a:chExt cx="3457575" cy="523875"/>
          </a:xfrm>
        </p:grpSpPr>
        <p:sp>
          <p:nvSpPr>
            <p:cNvPr id="585" name="Google Shape;585;p18"/>
            <p:cNvSpPr txBox="1"/>
            <p:nvPr/>
          </p:nvSpPr>
          <p:spPr>
            <a:xfrm>
              <a:off x="8966200" y="3235412"/>
              <a:ext cx="3235325" cy="523875"/>
            </a:xfrm>
            <a:prstGeom prst="rect">
              <a:avLst/>
            </a:prstGeom>
            <a:solidFill>
              <a:srgbClr val="DAE3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8"/>
            <p:cNvSpPr txBox="1"/>
            <p:nvPr/>
          </p:nvSpPr>
          <p:spPr>
            <a:xfrm>
              <a:off x="8743950" y="3235412"/>
              <a:ext cx="231775" cy="5238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8"/>
            <p:cNvSpPr txBox="1"/>
            <p:nvPr/>
          </p:nvSpPr>
          <p:spPr>
            <a:xfrm>
              <a:off x="8956675" y="3236999"/>
              <a:ext cx="2902245" cy="522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mbria"/>
                <a:buNone/>
              </a:pPr>
              <a:r>
                <a:rPr b="1" i="0" lang="en-US" sz="14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Необоснованность молдавской аргументации</a:t>
              </a:r>
              <a:endParaRPr/>
            </a:p>
          </p:txBody>
        </p:sp>
      </p:grpSp>
      <p:sp>
        <p:nvSpPr>
          <p:cNvPr id="588" name="Google Shape;588;p18"/>
          <p:cNvSpPr txBox="1"/>
          <p:nvPr/>
        </p:nvSpPr>
        <p:spPr>
          <a:xfrm>
            <a:off x="8956675" y="2419350"/>
            <a:ext cx="217805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О финансовых потерях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9"/>
          <p:cNvSpPr txBox="1"/>
          <p:nvPr/>
        </p:nvSpPr>
        <p:spPr>
          <a:xfrm>
            <a:off x="179387" y="6438900"/>
            <a:ext cx="2840037" cy="346075"/>
          </a:xfrm>
          <a:prstGeom prst="rect">
            <a:avLst/>
          </a:pr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4" name="Google Shape;594;p19"/>
          <p:cNvGrpSpPr/>
          <p:nvPr/>
        </p:nvGrpSpPr>
        <p:grpSpPr>
          <a:xfrm>
            <a:off x="150812" y="6070600"/>
            <a:ext cx="2792412" cy="368300"/>
            <a:chOff x="1121790" y="4704549"/>
            <a:chExt cx="2791306" cy="369332"/>
          </a:xfrm>
        </p:grpSpPr>
        <p:grpSp>
          <p:nvGrpSpPr>
            <p:cNvPr id="595" name="Google Shape;595;p19"/>
            <p:cNvGrpSpPr/>
            <p:nvPr/>
          </p:nvGrpSpPr>
          <p:grpSpPr>
            <a:xfrm>
              <a:off x="1208904" y="4704549"/>
              <a:ext cx="2704192" cy="369332"/>
              <a:chOff x="1208904" y="4547972"/>
              <a:chExt cx="2704192" cy="369332"/>
            </a:xfrm>
          </p:grpSpPr>
          <p:pic>
            <p:nvPicPr>
              <p:cNvPr id="596" name="Google Shape;596;p19"/>
              <p:cNvPicPr preferRelativeResize="0"/>
              <p:nvPr/>
            </p:nvPicPr>
            <p:blipFill rotWithShape="1">
              <a:blip r:embed="rId4">
                <a:alphaModFix/>
              </a:blip>
              <a:srcRect b="23362" l="22462" r="23603" t="22702"/>
              <a:stretch/>
            </p:blipFill>
            <p:spPr>
              <a:xfrm>
                <a:off x="1208904" y="4604951"/>
                <a:ext cx="255374" cy="255374"/>
              </a:xfrm>
              <a:prstGeom prst="ellipse">
                <a:avLst/>
              </a:prstGeom>
              <a:noFill/>
              <a:ln>
                <a:noFill/>
              </a:ln>
            </p:spPr>
          </p:pic>
          <p:sp>
            <p:nvSpPr>
              <p:cNvPr id="597" name="Google Shape;597;p19"/>
              <p:cNvSpPr txBox="1"/>
              <p:nvPr/>
            </p:nvSpPr>
            <p:spPr>
              <a:xfrm>
                <a:off x="1431326" y="4547972"/>
                <a:ext cx="248177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"/>
                  <a:buNone/>
                </a:pPr>
                <a:r>
                  <a:rPr b="0" i="0" lang="en-US" sz="9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Министерство экономического развития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"/>
                  <a:buNone/>
                </a:pPr>
                <a:r>
                  <a:rPr b="0" i="0" lang="en-US" sz="9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Приднестровской Молдавской Республики</a:t>
                </a:r>
                <a:endParaRPr/>
              </a:p>
            </p:txBody>
          </p:sp>
        </p:grpSp>
        <p:sp>
          <p:nvSpPr>
            <p:cNvPr id="598" name="Google Shape;598;p19"/>
            <p:cNvSpPr txBox="1"/>
            <p:nvPr/>
          </p:nvSpPr>
          <p:spPr>
            <a:xfrm>
              <a:off x="1121790" y="4704549"/>
              <a:ext cx="2757982" cy="369332"/>
            </a:xfrm>
            <a:prstGeom prst="rect">
              <a:avLst/>
            </a:prstGeom>
            <a:solidFill>
              <a:schemeClr val="lt1">
                <a:alpha val="6078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9" name="Google Shape;599;p19"/>
          <p:cNvSpPr txBox="1"/>
          <p:nvPr/>
        </p:nvSpPr>
        <p:spPr>
          <a:xfrm>
            <a:off x="0" y="-1587"/>
            <a:ext cx="8743950" cy="6858000"/>
          </a:xfrm>
          <a:prstGeom prst="rect">
            <a:avLst/>
          </a:prstGeom>
          <a:solidFill>
            <a:schemeClr val="accent1">
              <a:alpha val="1960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19"/>
          <p:cNvSpPr txBox="1"/>
          <p:nvPr/>
        </p:nvSpPr>
        <p:spPr>
          <a:xfrm>
            <a:off x="571500" y="766762"/>
            <a:ext cx="1982787" cy="307975"/>
          </a:xfrm>
          <a:prstGeom prst="rect">
            <a:avLst/>
          </a:prstGeom>
          <a:solidFill>
            <a:srgbClr val="DAE3F3"/>
          </a:solidFill>
          <a:ln>
            <a:noFill/>
          </a:ln>
          <a:effectLst>
            <a:outerShdw blurRad="63500" sx="102000" sy="102000">
              <a:srgbClr val="A6A6A6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ПЕНСИИ И ПОСОБИЯ</a:t>
            </a:r>
            <a:endParaRPr/>
          </a:p>
        </p:txBody>
      </p:sp>
      <p:grpSp>
        <p:nvGrpSpPr>
          <p:cNvPr id="601" name="Google Shape;601;p19"/>
          <p:cNvGrpSpPr/>
          <p:nvPr/>
        </p:nvGrpSpPr>
        <p:grpSpPr>
          <a:xfrm>
            <a:off x="571500" y="1773237"/>
            <a:ext cx="3308350" cy="3308350"/>
            <a:chOff x="571491" y="1772997"/>
            <a:chExt cx="3308442" cy="3308510"/>
          </a:xfrm>
        </p:grpSpPr>
        <p:sp>
          <p:nvSpPr>
            <p:cNvPr id="602" name="Google Shape;602;p19"/>
            <p:cNvSpPr txBox="1"/>
            <p:nvPr/>
          </p:nvSpPr>
          <p:spPr>
            <a:xfrm>
              <a:off x="1116938" y="2827070"/>
              <a:ext cx="2217650" cy="1108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mbria"/>
                <a:buNone/>
              </a:pPr>
              <a:r>
                <a:rPr b="1" i="0" lang="en-US" sz="14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ПРИДНЕСТРОВЬЕ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mbria"/>
                <a:buNone/>
              </a:pPr>
              <a:r>
                <a:rPr b="1" i="0" lang="en-US" sz="14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ПРОЖИВАЮТ ОКОЛО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mbria"/>
                <a:buNone/>
              </a:pPr>
              <a:r>
                <a:rPr b="1" i="0" lang="en-US" sz="14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b="1" i="0" lang="en-US" sz="2400" u="none">
                  <a:solidFill>
                    <a:srgbClr val="4472C4"/>
                  </a:solidFill>
                  <a:latin typeface="Arial"/>
                  <a:ea typeface="Arial"/>
                  <a:cs typeface="Arial"/>
                  <a:sym typeface="Arial"/>
                </a:rPr>
                <a:t>150</a:t>
              </a:r>
              <a:r>
                <a:rPr b="1" i="0" lang="en-US" sz="2400" u="none">
                  <a:solidFill>
                    <a:srgbClr val="4472C4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b="1" i="0" lang="en-US" sz="1600" u="none">
                  <a:solidFill>
                    <a:srgbClr val="4472C4"/>
                  </a:solidFill>
                  <a:latin typeface="Cambria"/>
                  <a:ea typeface="Cambria"/>
                  <a:cs typeface="Cambria"/>
                  <a:sym typeface="Cambria"/>
                </a:rPr>
                <a:t>ТЫС.</a:t>
              </a:r>
              <a:r>
                <a:rPr b="1" i="0" lang="en-US" sz="2400" u="none">
                  <a:solidFill>
                    <a:srgbClr val="4472C4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b="1" i="0" lang="en-US" sz="14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ПЕНСИОНЕРОВ</a:t>
              </a:r>
              <a:endParaRPr/>
            </a:p>
          </p:txBody>
        </p:sp>
        <p:sp>
          <p:nvSpPr>
            <p:cNvPr id="603" name="Google Shape;603;p19"/>
            <p:cNvSpPr/>
            <p:nvPr/>
          </p:nvSpPr>
          <p:spPr>
            <a:xfrm rot="5400000">
              <a:off x="571457" y="1773031"/>
              <a:ext cx="3308510" cy="3308442"/>
            </a:xfrm>
            <a:custGeom>
              <a:rect b="b" l="l" r="r" t="t"/>
              <a:pathLst>
                <a:path extrusionOk="0" h="3308442" w="3308510">
                  <a:moveTo>
                    <a:pt x="515226" y="1654221"/>
                  </a:moveTo>
                  <a:cubicBezTo>
                    <a:pt x="515226" y="2243990"/>
                    <a:pt x="963447" y="2729072"/>
                    <a:pt x="1537826" y="2787403"/>
                  </a:cubicBezTo>
                  <a:lnTo>
                    <a:pt x="1652649" y="2793201"/>
                  </a:lnTo>
                  <a:lnTo>
                    <a:pt x="1767442" y="2787405"/>
                  </a:lnTo>
                  <a:cubicBezTo>
                    <a:pt x="2341822" y="2729073"/>
                    <a:pt x="2790043" y="2243992"/>
                    <a:pt x="2790043" y="1654223"/>
                  </a:cubicBezTo>
                  <a:cubicBezTo>
                    <a:pt x="2790043" y="1457633"/>
                    <a:pt x="2740241" y="1272676"/>
                    <a:pt x="2652564" y="1111278"/>
                  </a:cubicBezTo>
                  <a:lnTo>
                    <a:pt x="2608271" y="1038369"/>
                  </a:lnTo>
                  <a:lnTo>
                    <a:pt x="2610654" y="1036843"/>
                  </a:lnTo>
                  <a:lnTo>
                    <a:pt x="2598818" y="1017360"/>
                  </a:lnTo>
                  <a:cubicBezTo>
                    <a:pt x="2394120" y="714367"/>
                    <a:pt x="2047468" y="515158"/>
                    <a:pt x="1654289" y="515158"/>
                  </a:cubicBezTo>
                  <a:cubicBezTo>
                    <a:pt x="1025202" y="515158"/>
                    <a:pt x="515226" y="1025134"/>
                    <a:pt x="515226" y="1654221"/>
                  </a:cubicBezTo>
                  <a:close/>
                  <a:moveTo>
                    <a:pt x="0" y="1637943"/>
                  </a:moveTo>
                  <a:cubicBezTo>
                    <a:pt x="298" y="1593167"/>
                    <a:pt x="2412" y="1548327"/>
                    <a:pt x="6364" y="1503537"/>
                  </a:cubicBezTo>
                  <a:lnTo>
                    <a:pt x="8514" y="1486957"/>
                  </a:lnTo>
                  <a:lnTo>
                    <a:pt x="8609" y="1485087"/>
                  </a:lnTo>
                  <a:lnTo>
                    <a:pt x="9595" y="1478625"/>
                  </a:lnTo>
                  <a:lnTo>
                    <a:pt x="23756" y="1369432"/>
                  </a:lnTo>
                  <a:lnTo>
                    <a:pt x="32434" y="1328973"/>
                  </a:lnTo>
                  <a:lnTo>
                    <a:pt x="33676" y="1320838"/>
                  </a:lnTo>
                  <a:lnTo>
                    <a:pt x="36712" y="1309031"/>
                  </a:lnTo>
                  <a:lnTo>
                    <a:pt x="52310" y="1236312"/>
                  </a:lnTo>
                  <a:lnTo>
                    <a:pt x="72736" y="1168929"/>
                  </a:lnTo>
                  <a:lnTo>
                    <a:pt x="74439" y="1162306"/>
                  </a:lnTo>
                  <a:lnTo>
                    <a:pt x="76212" y="1157461"/>
                  </a:lnTo>
                  <a:lnTo>
                    <a:pt x="92158" y="1104859"/>
                  </a:lnTo>
                  <a:cubicBezTo>
                    <a:pt x="107337" y="1061394"/>
                    <a:pt x="124422" y="1018321"/>
                    <a:pt x="143433" y="975754"/>
                  </a:cubicBezTo>
                  <a:lnTo>
                    <a:pt x="209346" y="844437"/>
                  </a:lnTo>
                  <a:lnTo>
                    <a:pt x="211110" y="841533"/>
                  </a:lnTo>
                  <a:lnTo>
                    <a:pt x="213578" y="842917"/>
                  </a:lnTo>
                  <a:lnTo>
                    <a:pt x="282583" y="729330"/>
                  </a:lnTo>
                  <a:cubicBezTo>
                    <a:pt x="579858" y="289305"/>
                    <a:pt x="1083289" y="0"/>
                    <a:pt x="1654289" y="0"/>
                  </a:cubicBezTo>
                  <a:cubicBezTo>
                    <a:pt x="2567890" y="0"/>
                    <a:pt x="3308510" y="740620"/>
                    <a:pt x="3308510" y="1654221"/>
                  </a:cubicBezTo>
                  <a:cubicBezTo>
                    <a:pt x="3308510" y="2567822"/>
                    <a:pt x="2567890" y="3308442"/>
                    <a:pt x="1654289" y="3308442"/>
                  </a:cubicBezTo>
                  <a:cubicBezTo>
                    <a:pt x="911988" y="3308442"/>
                    <a:pt x="283882" y="2819517"/>
                    <a:pt x="74438" y="2146136"/>
                  </a:cubicBezTo>
                  <a:lnTo>
                    <a:pt x="50233" y="2051998"/>
                  </a:lnTo>
                  <a:lnTo>
                    <a:pt x="45753" y="2036155"/>
                  </a:lnTo>
                  <a:lnTo>
                    <a:pt x="44404" y="2029327"/>
                  </a:lnTo>
                  <a:lnTo>
                    <a:pt x="33676" y="1987604"/>
                  </a:lnTo>
                  <a:lnTo>
                    <a:pt x="25239" y="1932325"/>
                  </a:lnTo>
                  <a:lnTo>
                    <a:pt x="19828" y="1904934"/>
                  </a:lnTo>
                  <a:lnTo>
                    <a:pt x="16060" y="1872177"/>
                  </a:lnTo>
                  <a:lnTo>
                    <a:pt x="8609" y="1823356"/>
                  </a:lnTo>
                  <a:lnTo>
                    <a:pt x="7173" y="1794921"/>
                  </a:lnTo>
                  <a:lnTo>
                    <a:pt x="4533" y="1771970"/>
                  </a:lnTo>
                  <a:lnTo>
                    <a:pt x="1530" y="1683167"/>
                  </a:lnTo>
                  <a:lnTo>
                    <a:pt x="68" y="1654221"/>
                  </a:lnTo>
                  <a:lnTo>
                    <a:pt x="357" y="1648495"/>
                  </a:lnTo>
                  <a:lnTo>
                    <a:pt x="0" y="163794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2700">
              <a:solidFill>
                <a:srgbClr val="2F528F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04" name="Google Shape;604;p19"/>
          <p:cNvCxnSpPr/>
          <p:nvPr/>
        </p:nvCxnSpPr>
        <p:spPr>
          <a:xfrm>
            <a:off x="2752725" y="4441825"/>
            <a:ext cx="242887" cy="444500"/>
          </a:xfrm>
          <a:prstGeom prst="straightConnector1">
            <a:avLst/>
          </a:prstGeom>
          <a:noFill/>
          <a:ln cap="flat" cmpd="sng" w="15875">
            <a:solidFill>
              <a:srgbClr val="FF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05" name="Google Shape;605;p19"/>
          <p:cNvSpPr txBox="1"/>
          <p:nvPr/>
        </p:nvSpPr>
        <p:spPr>
          <a:xfrm>
            <a:off x="4445000" y="2516187"/>
            <a:ext cx="3603625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МОЛДАВСКИЕ ПЕНСИИ </a:t>
            </a:r>
            <a:br>
              <a:rPr b="1" i="0" lang="en-US" sz="14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0" lang="en-US" sz="14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 ИНЫЕ ВЫПЛАТЫ ПОЛУЧАЮТ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МЕНЕЕ 2000 ЧЕЛОВЕК:</a:t>
            </a:r>
            <a:br>
              <a:rPr b="1" i="0" lang="en-US" sz="14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0" lang="en-US" sz="14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ИЗ ЧИСЛА БЫВШИХ ПОЛИЦЕЙСКИХ, СОТРУДНИКОВ ПЕНИТЕНЦИАРНЫХ УЧРЕЖДЕНИЙ ИЛИ РУМЫНСКИХ ШКОЛ </a:t>
            </a:r>
            <a:endParaRPr/>
          </a:p>
        </p:txBody>
      </p:sp>
      <p:grpSp>
        <p:nvGrpSpPr>
          <p:cNvPr id="606" name="Google Shape;606;p19"/>
          <p:cNvGrpSpPr/>
          <p:nvPr/>
        </p:nvGrpSpPr>
        <p:grpSpPr>
          <a:xfrm>
            <a:off x="2844800" y="2409825"/>
            <a:ext cx="5022850" cy="2282825"/>
            <a:chOff x="2845112" y="2409800"/>
            <a:chExt cx="5022538" cy="2283289"/>
          </a:xfrm>
        </p:grpSpPr>
        <p:cxnSp>
          <p:nvCxnSpPr>
            <p:cNvPr id="607" name="Google Shape;607;p19"/>
            <p:cNvCxnSpPr/>
            <p:nvPr/>
          </p:nvCxnSpPr>
          <p:spPr>
            <a:xfrm>
              <a:off x="4264249" y="2409800"/>
              <a:ext cx="3603401" cy="6351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08" name="Google Shape;608;p19"/>
            <p:cNvCxnSpPr/>
            <p:nvPr/>
          </p:nvCxnSpPr>
          <p:spPr>
            <a:xfrm flipH="1" rot="10800000">
              <a:off x="2873685" y="2409800"/>
              <a:ext cx="1390564" cy="2254708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609" name="Google Shape;609;p19"/>
            <p:cNvSpPr/>
            <p:nvPr/>
          </p:nvSpPr>
          <p:spPr>
            <a:xfrm>
              <a:off x="2845112" y="4634340"/>
              <a:ext cx="58734" cy="5874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0" name="Google Shape;610;p19"/>
          <p:cNvSpPr txBox="1"/>
          <p:nvPr/>
        </p:nvSpPr>
        <p:spPr>
          <a:xfrm>
            <a:off x="8966200" y="1519237"/>
            <a:ext cx="3225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Об экономических потерях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в январе 2024 года</a:t>
            </a:r>
            <a:endParaRPr/>
          </a:p>
        </p:txBody>
      </p:sp>
      <p:sp>
        <p:nvSpPr>
          <p:cNvPr id="611" name="Google Shape;611;p19"/>
          <p:cNvSpPr txBox="1"/>
          <p:nvPr/>
        </p:nvSpPr>
        <p:spPr>
          <a:xfrm>
            <a:off x="8958262" y="769937"/>
            <a:ext cx="32337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Об экономических потерях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в 2023 году</a:t>
            </a:r>
            <a:endParaRPr/>
          </a:p>
        </p:txBody>
      </p:sp>
      <p:grpSp>
        <p:nvGrpSpPr>
          <p:cNvPr id="612" name="Google Shape;612;p19"/>
          <p:cNvGrpSpPr/>
          <p:nvPr/>
        </p:nvGrpSpPr>
        <p:grpSpPr>
          <a:xfrm>
            <a:off x="8743950" y="3103562"/>
            <a:ext cx="3457575" cy="523875"/>
            <a:chOff x="8743950" y="3235412"/>
            <a:chExt cx="3457575" cy="523875"/>
          </a:xfrm>
        </p:grpSpPr>
        <p:sp>
          <p:nvSpPr>
            <p:cNvPr id="613" name="Google Shape;613;p19"/>
            <p:cNvSpPr txBox="1"/>
            <p:nvPr/>
          </p:nvSpPr>
          <p:spPr>
            <a:xfrm>
              <a:off x="8966200" y="3235412"/>
              <a:ext cx="3235325" cy="523875"/>
            </a:xfrm>
            <a:prstGeom prst="rect">
              <a:avLst/>
            </a:prstGeom>
            <a:solidFill>
              <a:srgbClr val="DAE3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9"/>
            <p:cNvSpPr txBox="1"/>
            <p:nvPr/>
          </p:nvSpPr>
          <p:spPr>
            <a:xfrm>
              <a:off x="8743950" y="3235412"/>
              <a:ext cx="231775" cy="5238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9"/>
            <p:cNvSpPr txBox="1"/>
            <p:nvPr/>
          </p:nvSpPr>
          <p:spPr>
            <a:xfrm>
              <a:off x="8956675" y="3236999"/>
              <a:ext cx="2977659" cy="522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mbria"/>
                <a:buNone/>
              </a:pPr>
              <a:r>
                <a:rPr b="1" i="0" lang="en-US" sz="14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Необоснованность молдавской аргументации</a:t>
              </a:r>
              <a:endParaRPr/>
            </a:p>
          </p:txBody>
        </p:sp>
      </p:grpSp>
      <p:sp>
        <p:nvSpPr>
          <p:cNvPr id="616" name="Google Shape;616;p19"/>
          <p:cNvSpPr txBox="1"/>
          <p:nvPr/>
        </p:nvSpPr>
        <p:spPr>
          <a:xfrm>
            <a:off x="8956675" y="2419350"/>
            <a:ext cx="217805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О финансовых потерях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0"/>
          <p:cNvSpPr txBox="1"/>
          <p:nvPr/>
        </p:nvSpPr>
        <p:spPr>
          <a:xfrm>
            <a:off x="179387" y="6438900"/>
            <a:ext cx="2840037" cy="346075"/>
          </a:xfrm>
          <a:prstGeom prst="rect">
            <a:avLst/>
          </a:pr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2" name="Google Shape;622;p20"/>
          <p:cNvGrpSpPr/>
          <p:nvPr/>
        </p:nvGrpSpPr>
        <p:grpSpPr>
          <a:xfrm>
            <a:off x="150812" y="6070600"/>
            <a:ext cx="2792412" cy="368300"/>
            <a:chOff x="1121790" y="4704549"/>
            <a:chExt cx="2791306" cy="369332"/>
          </a:xfrm>
        </p:grpSpPr>
        <p:grpSp>
          <p:nvGrpSpPr>
            <p:cNvPr id="623" name="Google Shape;623;p20"/>
            <p:cNvGrpSpPr/>
            <p:nvPr/>
          </p:nvGrpSpPr>
          <p:grpSpPr>
            <a:xfrm>
              <a:off x="1208904" y="4704549"/>
              <a:ext cx="2704192" cy="369332"/>
              <a:chOff x="1208904" y="4547972"/>
              <a:chExt cx="2704192" cy="369332"/>
            </a:xfrm>
          </p:grpSpPr>
          <p:pic>
            <p:nvPicPr>
              <p:cNvPr id="624" name="Google Shape;624;p20"/>
              <p:cNvPicPr preferRelativeResize="0"/>
              <p:nvPr/>
            </p:nvPicPr>
            <p:blipFill rotWithShape="1">
              <a:blip r:embed="rId4">
                <a:alphaModFix/>
              </a:blip>
              <a:srcRect b="23362" l="22462" r="23603" t="22702"/>
              <a:stretch/>
            </p:blipFill>
            <p:spPr>
              <a:xfrm>
                <a:off x="1208904" y="4604951"/>
                <a:ext cx="255374" cy="255374"/>
              </a:xfrm>
              <a:prstGeom prst="ellipse">
                <a:avLst/>
              </a:prstGeom>
              <a:noFill/>
              <a:ln>
                <a:noFill/>
              </a:ln>
            </p:spPr>
          </p:pic>
          <p:sp>
            <p:nvSpPr>
              <p:cNvPr id="625" name="Google Shape;625;p20"/>
              <p:cNvSpPr txBox="1"/>
              <p:nvPr/>
            </p:nvSpPr>
            <p:spPr>
              <a:xfrm>
                <a:off x="1431326" y="4547972"/>
                <a:ext cx="248177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"/>
                  <a:buNone/>
                </a:pPr>
                <a:r>
                  <a:rPr b="0" i="0" lang="en-US" sz="9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Министерство экономического развития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"/>
                  <a:buNone/>
                </a:pPr>
                <a:r>
                  <a:rPr b="0" i="0" lang="en-US" sz="9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Приднестровской Молдавской Республики</a:t>
                </a:r>
                <a:endParaRPr/>
              </a:p>
            </p:txBody>
          </p:sp>
        </p:grpSp>
        <p:sp>
          <p:nvSpPr>
            <p:cNvPr id="626" name="Google Shape;626;p20"/>
            <p:cNvSpPr txBox="1"/>
            <p:nvPr/>
          </p:nvSpPr>
          <p:spPr>
            <a:xfrm>
              <a:off x="1121790" y="4704549"/>
              <a:ext cx="2757982" cy="369332"/>
            </a:xfrm>
            <a:prstGeom prst="rect">
              <a:avLst/>
            </a:prstGeom>
            <a:solidFill>
              <a:schemeClr val="lt1">
                <a:alpha val="6078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7" name="Google Shape;627;p20"/>
          <p:cNvSpPr txBox="1"/>
          <p:nvPr/>
        </p:nvSpPr>
        <p:spPr>
          <a:xfrm>
            <a:off x="8956675" y="3844925"/>
            <a:ext cx="3235325" cy="708025"/>
          </a:xfrm>
          <a:prstGeom prst="rect">
            <a:avLst/>
          </a:prstGeom>
          <a:solidFill>
            <a:srgbClr val="DCE6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20"/>
          <p:cNvSpPr txBox="1"/>
          <p:nvPr/>
        </p:nvSpPr>
        <p:spPr>
          <a:xfrm>
            <a:off x="0" y="0"/>
            <a:ext cx="8956675" cy="6858000"/>
          </a:xfrm>
          <a:prstGeom prst="rect">
            <a:avLst/>
          </a:prstGeom>
          <a:solidFill>
            <a:srgbClr val="7EA2B9">
              <a:alpha val="2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20"/>
          <p:cNvSpPr txBox="1"/>
          <p:nvPr/>
        </p:nvSpPr>
        <p:spPr>
          <a:xfrm>
            <a:off x="9199562" y="3814762"/>
            <a:ext cx="2819400" cy="738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Политические риски </a:t>
            </a:r>
            <a:br>
              <a:rPr b="1" i="0" lang="en-US" sz="14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0" lang="en-US" sz="14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 негативные последствия</a:t>
            </a:r>
            <a:br>
              <a:rPr b="1" i="0" lang="en-US" sz="14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0" lang="en-US" sz="14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для переговорного процесса</a:t>
            </a:r>
            <a:endParaRPr/>
          </a:p>
        </p:txBody>
      </p:sp>
      <p:sp>
        <p:nvSpPr>
          <p:cNvPr id="630" name="Google Shape;630;p20"/>
          <p:cNvSpPr txBox="1"/>
          <p:nvPr/>
        </p:nvSpPr>
        <p:spPr>
          <a:xfrm>
            <a:off x="8956675" y="3844925"/>
            <a:ext cx="242887" cy="709612"/>
          </a:xfrm>
          <a:prstGeom prst="rect">
            <a:avLst/>
          </a:prstGeom>
          <a:solidFill>
            <a:srgbClr val="7EA2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1" name="Google Shape;63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3975" y="1289050"/>
            <a:ext cx="1827212" cy="2411412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id="632" name="Google Shape;632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88125" y="2143125"/>
            <a:ext cx="1874837" cy="2652712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sp>
        <p:nvSpPr>
          <p:cNvPr id="633" name="Google Shape;633;p20"/>
          <p:cNvSpPr txBox="1"/>
          <p:nvPr/>
        </p:nvSpPr>
        <p:spPr>
          <a:xfrm>
            <a:off x="571500" y="766762"/>
            <a:ext cx="4405312" cy="307975"/>
          </a:xfrm>
          <a:prstGeom prst="rect">
            <a:avLst/>
          </a:prstGeom>
          <a:solidFill>
            <a:srgbClr val="DCE6EC"/>
          </a:solidFill>
          <a:ln>
            <a:noFill/>
          </a:ln>
          <a:effectLst>
            <a:outerShdw blurRad="63500" dir="5400000" dist="38100">
              <a:srgbClr val="7EA2B9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НАРУШЕНИЕ ОСНОВ ПЕРЕГОВОРНОГО ПРОЦЕССА</a:t>
            </a:r>
            <a:endParaRPr/>
          </a:p>
        </p:txBody>
      </p:sp>
      <p:pic>
        <p:nvPicPr>
          <p:cNvPr id="634" name="Google Shape;634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67475" y="3209925"/>
            <a:ext cx="1892300" cy="268763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sp>
        <p:nvSpPr>
          <p:cNvPr id="635" name="Google Shape;635;p20"/>
          <p:cNvSpPr txBox="1"/>
          <p:nvPr/>
        </p:nvSpPr>
        <p:spPr>
          <a:xfrm>
            <a:off x="571500" y="1565275"/>
            <a:ext cx="5365750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6" name="Google Shape;636;p20"/>
          <p:cNvGrpSpPr/>
          <p:nvPr/>
        </p:nvGrpSpPr>
        <p:grpSpPr>
          <a:xfrm>
            <a:off x="460375" y="4003675"/>
            <a:ext cx="5634037" cy="1771650"/>
            <a:chOff x="352424" y="3862237"/>
            <a:chExt cx="5634613" cy="1772763"/>
          </a:xfrm>
        </p:grpSpPr>
        <p:grpSp>
          <p:nvGrpSpPr>
            <p:cNvPr id="637" name="Google Shape;637;p20"/>
            <p:cNvGrpSpPr/>
            <p:nvPr/>
          </p:nvGrpSpPr>
          <p:grpSpPr>
            <a:xfrm>
              <a:off x="352424" y="3862237"/>
              <a:ext cx="5634613" cy="1752113"/>
              <a:chOff x="1066800" y="2360048"/>
              <a:chExt cx="5634613" cy="1752113"/>
            </a:xfrm>
          </p:grpSpPr>
          <p:sp>
            <p:nvSpPr>
              <p:cNvPr id="638" name="Google Shape;638;p20"/>
              <p:cNvSpPr/>
              <p:nvPr/>
            </p:nvSpPr>
            <p:spPr>
              <a:xfrm>
                <a:off x="1066800" y="2360048"/>
                <a:ext cx="5540940" cy="1752113"/>
              </a:xfrm>
              <a:prstGeom prst="roundRect">
                <a:avLst>
                  <a:gd fmla="val 3241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20"/>
              <p:cNvSpPr/>
              <p:nvPr/>
            </p:nvSpPr>
            <p:spPr>
              <a:xfrm rot="5400000">
                <a:off x="3808672" y="54969"/>
                <a:ext cx="77837" cy="5399638"/>
              </a:xfrm>
              <a:custGeom>
                <a:rect b="b" l="l" r="r" t="t"/>
                <a:pathLst>
                  <a:path extrusionOk="0" h="336" w="1250">
                    <a:moveTo>
                      <a:pt x="1250" y="303"/>
                    </a:moveTo>
                    <a:cubicBezTo>
                      <a:pt x="1250" y="321"/>
                      <a:pt x="1235" y="336"/>
                      <a:pt x="1217" y="336"/>
                    </a:cubicBezTo>
                    <a:cubicBezTo>
                      <a:pt x="33" y="336"/>
                      <a:pt x="33" y="336"/>
                      <a:pt x="33" y="336"/>
                    </a:cubicBezTo>
                    <a:cubicBezTo>
                      <a:pt x="14" y="336"/>
                      <a:pt x="0" y="321"/>
                      <a:pt x="0" y="3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4"/>
                      <a:pt x="14" y="0"/>
                      <a:pt x="33" y="0"/>
                    </a:cubicBezTo>
                    <a:cubicBezTo>
                      <a:pt x="1217" y="0"/>
                      <a:pt x="1217" y="0"/>
                      <a:pt x="1217" y="0"/>
                    </a:cubicBezTo>
                    <a:cubicBezTo>
                      <a:pt x="1235" y="0"/>
                      <a:pt x="1250" y="14"/>
                      <a:pt x="1250" y="33"/>
                    </a:cubicBezTo>
                    <a:lnTo>
                      <a:pt x="1250" y="30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63500" dir="5400000" dist="38100">
                  <a:srgbClr val="DCE6EC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20"/>
              <p:cNvSpPr txBox="1"/>
              <p:nvPr/>
            </p:nvSpPr>
            <p:spPr>
              <a:xfrm>
                <a:off x="1079501" y="2409292"/>
                <a:ext cx="5621912" cy="400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Cambria"/>
                  <a:buNone/>
                </a:pPr>
                <a:r>
                  <a:rPr b="1" i="0" lang="en-US" sz="10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ПРОТОКОЛЬНОЕ РЕШЕНИЕ ПО РАЗРЕШЕНИЮ ВОЗНИКШИХ ПРОБЛЕМ В ОБЛАСТИ ДЕЯТЕЛЬНОСТИ ТАМОЖЕННЫХ СЛУЖБ РМ И ПРИДНЕСТРОВЬЯ, 7.02.1996 г</a:t>
                </a:r>
                <a:endParaRPr/>
              </a:p>
            </p:txBody>
          </p:sp>
        </p:grpSp>
        <p:sp>
          <p:nvSpPr>
            <p:cNvPr id="641" name="Google Shape;641;p20"/>
            <p:cNvSpPr txBox="1"/>
            <p:nvPr/>
          </p:nvSpPr>
          <p:spPr>
            <a:xfrm>
              <a:off x="365125" y="4341845"/>
              <a:ext cx="5528240" cy="1293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EA2B9"/>
                </a:buClr>
                <a:buSzPts val="900"/>
                <a:buFont typeface="Noto Sans Symbols"/>
                <a:buChar char="⮚"/>
              </a:pPr>
              <a:r>
                <a:rPr b="0" i="0" lang="en-US" sz="9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  ВВОДА  В  ДЕЙСТВИЕ  НОВОГО  ТАМОЖЕННОГО ОБЕСПЕЧЕНИЯ В ТАМОЖЕННЫХ ОРГАНАХ ПРИДНЕСТРОВЬЯ, ПРИ ПРОХОЖДЕНИИ ГРУЗОВ ЭКОНОМИЧЕСКИХ АГЕНТОВ ПРИДНЕСТРОВЬЯ ЧЕРЕЗ ТАМОЖЕННЫЕ ПУНКТЫ РЕСПУБЛИКИ МОЛДОВА ИХ ПРОПУСК И ДООФОРМЛЕНИЕ ОСУЩЕСТВЛЯЕТСЯ ТОЛЬКО ПРИ НАЛИЧИИ ТАМОЖЕННОГО  ОФОРМЛЕНИЯ ПРИДНЕСТРОВЬЯ БЕЗ ВЗИМАНИЯ ТАМОЖЕННЫХ СБОРОВ</a:t>
              </a:r>
              <a:endParaRPr/>
            </a:p>
            <a:p>
              <a:pPr indent="-133350" lvl="0" marL="17145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EA2B9"/>
                </a:buClr>
                <a:buSzPts val="600"/>
                <a:buFont typeface="Noto Sans Symbols"/>
                <a:buNone/>
              </a:pPr>
              <a:r>
                <a:t/>
              </a:r>
              <a:endParaRPr b="0" i="0" sz="6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0" marL="17145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EA2B9"/>
                </a:buClr>
                <a:buSzPts val="900"/>
                <a:buFont typeface="Noto Sans Symbols"/>
                <a:buChar char="⮚"/>
              </a:pPr>
              <a:r>
                <a:rPr b="0" i="0" lang="en-US" sz="9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РЕСПУБЛИКА МОЛДОВА И ПРИДНЕСТРОВЬЕ ОБЕСПЕЧИВАЮТ БЕСПРЕПЯТСТВЕННОЕ </a:t>
              </a:r>
              <a:br>
                <a:rPr b="0" i="0" lang="en-US" sz="9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</a:br>
              <a:r>
                <a:rPr b="0" i="0" lang="en-US" sz="9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 БЕСПОШЛИННОЕ ПРОХОЖДЕНИЕ ГРУЗОВ, СЛЕДУЮЩИХ СТОРОНАМ ИЗ ДАЛЬНЕГО ЗАРУБЕЖЬЯ И СТРАН БАЛТИИ</a:t>
              </a:r>
              <a:endParaRPr/>
            </a:p>
          </p:txBody>
        </p:sp>
      </p:grpSp>
      <p:grpSp>
        <p:nvGrpSpPr>
          <p:cNvPr id="642" name="Google Shape;642;p20"/>
          <p:cNvGrpSpPr/>
          <p:nvPr/>
        </p:nvGrpSpPr>
        <p:grpSpPr>
          <a:xfrm>
            <a:off x="420687" y="2517775"/>
            <a:ext cx="5621337" cy="1265237"/>
            <a:chOff x="313943" y="3862237"/>
            <a:chExt cx="5621338" cy="1265010"/>
          </a:xfrm>
        </p:grpSpPr>
        <p:grpSp>
          <p:nvGrpSpPr>
            <p:cNvPr id="643" name="Google Shape;643;p20"/>
            <p:cNvGrpSpPr/>
            <p:nvPr/>
          </p:nvGrpSpPr>
          <p:grpSpPr>
            <a:xfrm>
              <a:off x="313943" y="3862237"/>
              <a:ext cx="5621338" cy="1265010"/>
              <a:chOff x="1028319" y="2360048"/>
              <a:chExt cx="5621338" cy="1265010"/>
            </a:xfrm>
          </p:grpSpPr>
          <p:sp>
            <p:nvSpPr>
              <p:cNvPr id="644" name="Google Shape;644;p20"/>
              <p:cNvSpPr/>
              <p:nvPr/>
            </p:nvSpPr>
            <p:spPr>
              <a:xfrm>
                <a:off x="1066419" y="2360048"/>
                <a:ext cx="5540376" cy="1265010"/>
              </a:xfrm>
              <a:prstGeom prst="roundRect">
                <a:avLst>
                  <a:gd fmla="val 3241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20"/>
              <p:cNvSpPr/>
              <p:nvPr/>
            </p:nvSpPr>
            <p:spPr>
              <a:xfrm rot="5400000">
                <a:off x="3808038" y="54926"/>
                <a:ext cx="77774" cy="5399089"/>
              </a:xfrm>
              <a:custGeom>
                <a:rect b="b" l="l" r="r" t="t"/>
                <a:pathLst>
                  <a:path extrusionOk="0" h="336" w="1250">
                    <a:moveTo>
                      <a:pt x="1250" y="303"/>
                    </a:moveTo>
                    <a:cubicBezTo>
                      <a:pt x="1250" y="321"/>
                      <a:pt x="1235" y="336"/>
                      <a:pt x="1217" y="336"/>
                    </a:cubicBezTo>
                    <a:cubicBezTo>
                      <a:pt x="33" y="336"/>
                      <a:pt x="33" y="336"/>
                      <a:pt x="33" y="336"/>
                    </a:cubicBezTo>
                    <a:cubicBezTo>
                      <a:pt x="14" y="336"/>
                      <a:pt x="0" y="321"/>
                      <a:pt x="0" y="3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4"/>
                      <a:pt x="14" y="0"/>
                      <a:pt x="33" y="0"/>
                    </a:cubicBezTo>
                    <a:cubicBezTo>
                      <a:pt x="1217" y="0"/>
                      <a:pt x="1217" y="0"/>
                      <a:pt x="1217" y="0"/>
                    </a:cubicBezTo>
                    <a:cubicBezTo>
                      <a:pt x="1235" y="0"/>
                      <a:pt x="1250" y="14"/>
                      <a:pt x="1250" y="33"/>
                    </a:cubicBezTo>
                    <a:lnTo>
                      <a:pt x="1250" y="30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63500" dir="5400000" dist="38100">
                  <a:srgbClr val="DCE6EC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20"/>
              <p:cNvSpPr txBox="1"/>
              <p:nvPr/>
            </p:nvSpPr>
            <p:spPr>
              <a:xfrm>
                <a:off x="1028319" y="2409252"/>
                <a:ext cx="5621338" cy="3999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Cambria"/>
                  <a:buNone/>
                </a:pPr>
                <a:r>
                  <a:rPr b="1" i="0" lang="en-US" sz="10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ПРЕДЛОЖЕНИЯ ПО РАЗРЕШЕНИЮ ВОЗНИКШИХ ПРОБЛЕМ В ОБЛАСТИ ДЕЯТЕЛЬНОСТИ ТАМОЖЕННЫХ СЛУЖБ РМ И ПРИДНЕСТРОВЬЯ, 17.12.1994 г.</a:t>
                </a:r>
                <a:endParaRPr/>
              </a:p>
            </p:txBody>
          </p:sp>
        </p:grpSp>
        <p:sp>
          <p:nvSpPr>
            <p:cNvPr id="647" name="Google Shape;647;p20"/>
            <p:cNvSpPr txBox="1"/>
            <p:nvPr/>
          </p:nvSpPr>
          <p:spPr>
            <a:xfrm>
              <a:off x="366330" y="4343163"/>
              <a:ext cx="5418139" cy="7840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EA2B9"/>
                </a:buClr>
                <a:buSzPts val="900"/>
                <a:buFont typeface="Noto Sans Symbols"/>
                <a:buChar char="⮚"/>
              </a:pPr>
              <a:r>
                <a:rPr b="0" i="0" lang="en-US" sz="9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ТАМОЖЕННЫЙ  ДЕПАРТАМЕНТ  РМ  ВХОДИТ  С  ПРЕДЛОЖЕНИЕМ  В  ПРАВИТЕЛЬСТВО  О СНЯТИИ ИМПОРТНЫХ ПОШЛИН НА ГРУЗЫ, СЛЕДУЮЩИЕ ИЗ ДАЛЬНЕГО ЗАРУБЕЖЬЯ В ПРИДНЕСТРОВЬЕ, А ПРИДНЕСТРОВСКАЯ СТОРОНА РЕШАЕТ ВОПРОС О ВВЕДЕНИИ ИМПОРТНЫХ ТАМОЖЕННЫХ ПОШЛИН НА ТОВАРЫ, ПРОИЗВЕДЕННЫЕ В СТРАНАХ ДАЛЬНЕГО ЗАРУБЕЖЬЯ, КРОМЕ ПРОДУКТОВ ПИТАНИЯ, ЗА ИСКЛЮЧЕНИЕМ ВИНО-ВОДОЧНЫХ  И  ТАБАЧНЫХ ИЗДЕЛИЙ</a:t>
              </a:r>
              <a:endParaRPr/>
            </a:p>
          </p:txBody>
        </p:sp>
      </p:grpSp>
      <p:grpSp>
        <p:nvGrpSpPr>
          <p:cNvPr id="648" name="Google Shape;648;p20"/>
          <p:cNvGrpSpPr/>
          <p:nvPr/>
        </p:nvGrpSpPr>
        <p:grpSpPr>
          <a:xfrm>
            <a:off x="465137" y="1271587"/>
            <a:ext cx="5634037" cy="1003300"/>
            <a:chOff x="352424" y="3862237"/>
            <a:chExt cx="5634613" cy="1003557"/>
          </a:xfrm>
        </p:grpSpPr>
        <p:grpSp>
          <p:nvGrpSpPr>
            <p:cNvPr id="649" name="Google Shape;649;p20"/>
            <p:cNvGrpSpPr/>
            <p:nvPr/>
          </p:nvGrpSpPr>
          <p:grpSpPr>
            <a:xfrm>
              <a:off x="352424" y="3862237"/>
              <a:ext cx="5634613" cy="1003557"/>
              <a:chOff x="1066800" y="2360048"/>
              <a:chExt cx="5634613" cy="1003557"/>
            </a:xfrm>
          </p:grpSpPr>
          <p:sp>
            <p:nvSpPr>
              <p:cNvPr id="650" name="Google Shape;650;p20"/>
              <p:cNvSpPr/>
              <p:nvPr/>
            </p:nvSpPr>
            <p:spPr>
              <a:xfrm>
                <a:off x="1066800" y="2360048"/>
                <a:ext cx="5540941" cy="1003557"/>
              </a:xfrm>
              <a:prstGeom prst="roundRect">
                <a:avLst>
                  <a:gd fmla="val 3241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20"/>
              <p:cNvSpPr/>
              <p:nvPr/>
            </p:nvSpPr>
            <p:spPr>
              <a:xfrm rot="5400000">
                <a:off x="3808686" y="54822"/>
                <a:ext cx="77807" cy="5399640"/>
              </a:xfrm>
              <a:custGeom>
                <a:rect b="b" l="l" r="r" t="t"/>
                <a:pathLst>
                  <a:path extrusionOk="0" h="336" w="1250">
                    <a:moveTo>
                      <a:pt x="1250" y="303"/>
                    </a:moveTo>
                    <a:cubicBezTo>
                      <a:pt x="1250" y="321"/>
                      <a:pt x="1235" y="336"/>
                      <a:pt x="1217" y="336"/>
                    </a:cubicBezTo>
                    <a:cubicBezTo>
                      <a:pt x="33" y="336"/>
                      <a:pt x="33" y="336"/>
                      <a:pt x="33" y="336"/>
                    </a:cubicBezTo>
                    <a:cubicBezTo>
                      <a:pt x="14" y="336"/>
                      <a:pt x="0" y="321"/>
                      <a:pt x="0" y="3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4"/>
                      <a:pt x="14" y="0"/>
                      <a:pt x="33" y="0"/>
                    </a:cubicBezTo>
                    <a:cubicBezTo>
                      <a:pt x="1217" y="0"/>
                      <a:pt x="1217" y="0"/>
                      <a:pt x="1217" y="0"/>
                    </a:cubicBezTo>
                    <a:cubicBezTo>
                      <a:pt x="1235" y="0"/>
                      <a:pt x="1250" y="14"/>
                      <a:pt x="1250" y="33"/>
                    </a:cubicBezTo>
                    <a:lnTo>
                      <a:pt x="1250" y="30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63500" dir="5400000" dist="38100">
                  <a:srgbClr val="DCE6EC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20"/>
              <p:cNvSpPr txBox="1"/>
              <p:nvPr/>
            </p:nvSpPr>
            <p:spPr>
              <a:xfrm>
                <a:off x="1079501" y="2495020"/>
                <a:ext cx="5621912" cy="247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Cambria"/>
                  <a:buNone/>
                </a:pPr>
                <a:r>
                  <a:rPr b="1" i="0" lang="en-US" sz="1000" u="non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ЗАЯВЛЕНИЕ РУКОВОДИТЕЛЕЙ МОЛДОВЫ И ПРИДНЕСТРОВЬЯ, 28.04.1994 г.</a:t>
                </a:r>
                <a:endParaRPr/>
              </a:p>
            </p:txBody>
          </p:sp>
        </p:grpSp>
        <p:sp>
          <p:nvSpPr>
            <p:cNvPr id="653" name="Google Shape;653;p20"/>
            <p:cNvSpPr txBox="1"/>
            <p:nvPr/>
          </p:nvSpPr>
          <p:spPr>
            <a:xfrm>
              <a:off x="365125" y="4343372"/>
              <a:ext cx="5418691" cy="506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EA2B9"/>
                </a:buClr>
                <a:buSzPts val="900"/>
                <a:buFont typeface="Noto Sans Symbols"/>
                <a:buChar char="⮚"/>
              </a:pPr>
              <a:r>
                <a:rPr b="0" i="0" lang="en-US" sz="9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СТОРОНЫ ДОГОВОРИЛИСЬ УСТРАНИТЬ ВСЕ БАРЬЕРЫ, ПРЕПЯТСТВУЮЩИЕ НОРМАЛЬНОМУ ОСУЩЕСТВЛЕНИЮ  ХОЗЯЙСТВЕННО-ЭКОНОМИЧЕСКИХ  И  СОЦИАЛЬНО-КУЛЬТУРНЫХ СВЯЗЕЙ, ОБЕСПЕЧИТЬ ИХ  ВОССТАНОВЛЕНИЕ  И  РАЗВИТИЕ </a:t>
              </a:r>
              <a:endParaRPr/>
            </a:p>
          </p:txBody>
        </p:sp>
      </p:grpSp>
      <p:sp>
        <p:nvSpPr>
          <p:cNvPr id="654" name="Google Shape;654;p20"/>
          <p:cNvSpPr txBox="1"/>
          <p:nvPr/>
        </p:nvSpPr>
        <p:spPr>
          <a:xfrm>
            <a:off x="8966200" y="1519237"/>
            <a:ext cx="3225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Об экономических потерях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в январе 2024 года</a:t>
            </a:r>
            <a:endParaRPr/>
          </a:p>
        </p:txBody>
      </p:sp>
      <p:sp>
        <p:nvSpPr>
          <p:cNvPr id="655" name="Google Shape;655;p20"/>
          <p:cNvSpPr txBox="1"/>
          <p:nvPr/>
        </p:nvSpPr>
        <p:spPr>
          <a:xfrm>
            <a:off x="8958262" y="769937"/>
            <a:ext cx="32337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Об экономических потерях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в 2023 году</a:t>
            </a:r>
            <a:endParaRPr/>
          </a:p>
        </p:txBody>
      </p:sp>
      <p:sp>
        <p:nvSpPr>
          <p:cNvPr id="656" name="Google Shape;656;p20"/>
          <p:cNvSpPr txBox="1"/>
          <p:nvPr/>
        </p:nvSpPr>
        <p:spPr>
          <a:xfrm>
            <a:off x="8956675" y="3105150"/>
            <a:ext cx="2978150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Необоснованность молдавской аргументации</a:t>
            </a:r>
            <a:endParaRPr/>
          </a:p>
        </p:txBody>
      </p:sp>
      <p:sp>
        <p:nvSpPr>
          <p:cNvPr id="657" name="Google Shape;657;p20"/>
          <p:cNvSpPr txBox="1"/>
          <p:nvPr/>
        </p:nvSpPr>
        <p:spPr>
          <a:xfrm>
            <a:off x="8956675" y="2419350"/>
            <a:ext cx="217805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О финансовых потерях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1"/>
          <p:cNvSpPr txBox="1"/>
          <p:nvPr/>
        </p:nvSpPr>
        <p:spPr>
          <a:xfrm>
            <a:off x="179387" y="6438900"/>
            <a:ext cx="2840037" cy="346075"/>
          </a:xfrm>
          <a:prstGeom prst="rect">
            <a:avLst/>
          </a:pr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3" name="Google Shape;663;p21"/>
          <p:cNvGrpSpPr/>
          <p:nvPr/>
        </p:nvGrpSpPr>
        <p:grpSpPr>
          <a:xfrm>
            <a:off x="150812" y="6070600"/>
            <a:ext cx="2792412" cy="368300"/>
            <a:chOff x="1121790" y="4704549"/>
            <a:chExt cx="2791306" cy="369332"/>
          </a:xfrm>
        </p:grpSpPr>
        <p:grpSp>
          <p:nvGrpSpPr>
            <p:cNvPr id="664" name="Google Shape;664;p21"/>
            <p:cNvGrpSpPr/>
            <p:nvPr/>
          </p:nvGrpSpPr>
          <p:grpSpPr>
            <a:xfrm>
              <a:off x="1208904" y="4704549"/>
              <a:ext cx="2704192" cy="369332"/>
              <a:chOff x="1208904" y="4547972"/>
              <a:chExt cx="2704192" cy="369332"/>
            </a:xfrm>
          </p:grpSpPr>
          <p:pic>
            <p:nvPicPr>
              <p:cNvPr id="665" name="Google Shape;665;p21"/>
              <p:cNvPicPr preferRelativeResize="0"/>
              <p:nvPr/>
            </p:nvPicPr>
            <p:blipFill rotWithShape="1">
              <a:blip r:embed="rId4">
                <a:alphaModFix/>
              </a:blip>
              <a:srcRect b="23362" l="22462" r="23603" t="22702"/>
              <a:stretch/>
            </p:blipFill>
            <p:spPr>
              <a:xfrm>
                <a:off x="1208904" y="4604951"/>
                <a:ext cx="255374" cy="255374"/>
              </a:xfrm>
              <a:prstGeom prst="ellipse">
                <a:avLst/>
              </a:prstGeom>
              <a:noFill/>
              <a:ln>
                <a:noFill/>
              </a:ln>
            </p:spPr>
          </p:pic>
          <p:sp>
            <p:nvSpPr>
              <p:cNvPr id="666" name="Google Shape;666;p21"/>
              <p:cNvSpPr txBox="1"/>
              <p:nvPr/>
            </p:nvSpPr>
            <p:spPr>
              <a:xfrm>
                <a:off x="1431326" y="4547972"/>
                <a:ext cx="248177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"/>
                  <a:buNone/>
                </a:pPr>
                <a:r>
                  <a:rPr b="0" i="0" lang="en-US" sz="9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Министерство экономического развития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"/>
                  <a:buNone/>
                </a:pPr>
                <a:r>
                  <a:rPr b="0" i="0" lang="en-US" sz="9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Приднестровской Молдавской Республики</a:t>
                </a:r>
                <a:endParaRPr/>
              </a:p>
            </p:txBody>
          </p:sp>
        </p:grpSp>
        <p:sp>
          <p:nvSpPr>
            <p:cNvPr id="667" name="Google Shape;667;p21"/>
            <p:cNvSpPr txBox="1"/>
            <p:nvPr/>
          </p:nvSpPr>
          <p:spPr>
            <a:xfrm>
              <a:off x="1121790" y="4704549"/>
              <a:ext cx="2757982" cy="369332"/>
            </a:xfrm>
            <a:prstGeom prst="rect">
              <a:avLst/>
            </a:prstGeom>
            <a:solidFill>
              <a:schemeClr val="lt1">
                <a:alpha val="6078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8" name="Google Shape;668;p21"/>
          <p:cNvSpPr txBox="1"/>
          <p:nvPr/>
        </p:nvSpPr>
        <p:spPr>
          <a:xfrm>
            <a:off x="8956675" y="3844925"/>
            <a:ext cx="3235325" cy="708025"/>
          </a:xfrm>
          <a:prstGeom prst="rect">
            <a:avLst/>
          </a:prstGeom>
          <a:solidFill>
            <a:srgbClr val="DCE6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21"/>
          <p:cNvSpPr txBox="1"/>
          <p:nvPr/>
        </p:nvSpPr>
        <p:spPr>
          <a:xfrm>
            <a:off x="0" y="0"/>
            <a:ext cx="8956675" cy="6858000"/>
          </a:xfrm>
          <a:prstGeom prst="rect">
            <a:avLst/>
          </a:prstGeom>
          <a:solidFill>
            <a:srgbClr val="7EA2B9">
              <a:alpha val="2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21"/>
          <p:cNvSpPr txBox="1"/>
          <p:nvPr/>
        </p:nvSpPr>
        <p:spPr>
          <a:xfrm>
            <a:off x="9199562" y="3814762"/>
            <a:ext cx="2819400" cy="738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Политические риски </a:t>
            </a:r>
            <a:br>
              <a:rPr b="1" i="0" lang="en-US" sz="14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0" lang="en-US" sz="14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 негативные последствия</a:t>
            </a:r>
            <a:br>
              <a:rPr b="1" i="0" lang="en-US" sz="14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0" lang="en-US" sz="14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для переговорного процесса</a:t>
            </a:r>
            <a:endParaRPr/>
          </a:p>
        </p:txBody>
      </p:sp>
      <p:sp>
        <p:nvSpPr>
          <p:cNvPr id="671" name="Google Shape;671;p21"/>
          <p:cNvSpPr txBox="1"/>
          <p:nvPr/>
        </p:nvSpPr>
        <p:spPr>
          <a:xfrm>
            <a:off x="8956675" y="3844925"/>
            <a:ext cx="242887" cy="709612"/>
          </a:xfrm>
          <a:prstGeom prst="rect">
            <a:avLst/>
          </a:prstGeom>
          <a:solidFill>
            <a:srgbClr val="7EA2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21"/>
          <p:cNvSpPr txBox="1"/>
          <p:nvPr/>
        </p:nvSpPr>
        <p:spPr>
          <a:xfrm>
            <a:off x="571500" y="766762"/>
            <a:ext cx="4725987" cy="307975"/>
          </a:xfrm>
          <a:prstGeom prst="rect">
            <a:avLst/>
          </a:prstGeom>
          <a:solidFill>
            <a:srgbClr val="DCE6EC"/>
          </a:solidFill>
          <a:ln>
            <a:noFill/>
          </a:ln>
          <a:effectLst>
            <a:outerShdw blurRad="63500" dir="5400000" dist="38100">
              <a:srgbClr val="7EA2B9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РИСКИ ДЛЯ ЛИБЕРАЛИЗАЦИИ ТОРГОВЫХ РЕЖИМОВ</a:t>
            </a:r>
            <a:endParaRPr/>
          </a:p>
        </p:txBody>
      </p:sp>
      <p:sp>
        <p:nvSpPr>
          <p:cNvPr id="673" name="Google Shape;673;p21"/>
          <p:cNvSpPr txBox="1"/>
          <p:nvPr/>
        </p:nvSpPr>
        <p:spPr>
          <a:xfrm>
            <a:off x="571500" y="1565275"/>
            <a:ext cx="5365750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4" name="Google Shape;674;p21"/>
          <p:cNvGrpSpPr/>
          <p:nvPr/>
        </p:nvGrpSpPr>
        <p:grpSpPr>
          <a:xfrm>
            <a:off x="487362" y="1443037"/>
            <a:ext cx="3757612" cy="1931987"/>
            <a:chOff x="883699" y="1442840"/>
            <a:chExt cx="3757312" cy="1931444"/>
          </a:xfrm>
        </p:grpSpPr>
        <p:grpSp>
          <p:nvGrpSpPr>
            <p:cNvPr id="675" name="Google Shape;675;p21"/>
            <p:cNvGrpSpPr/>
            <p:nvPr/>
          </p:nvGrpSpPr>
          <p:grpSpPr>
            <a:xfrm>
              <a:off x="883699" y="1442840"/>
              <a:ext cx="3757312" cy="1931444"/>
              <a:chOff x="4165600" y="1678036"/>
              <a:chExt cx="1862269" cy="1862268"/>
            </a:xfrm>
          </p:grpSpPr>
          <p:sp>
            <p:nvSpPr>
              <p:cNvPr id="676" name="Google Shape;676;p21"/>
              <p:cNvSpPr/>
              <p:nvPr/>
            </p:nvSpPr>
            <p:spPr>
              <a:xfrm>
                <a:off x="4165600" y="1678036"/>
                <a:ext cx="1862269" cy="186226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21"/>
              <p:cNvSpPr txBox="1"/>
              <p:nvPr/>
            </p:nvSpPr>
            <p:spPr>
              <a:xfrm>
                <a:off x="4201004" y="1730063"/>
                <a:ext cx="1791461" cy="1758214"/>
              </a:xfrm>
              <a:prstGeom prst="rect">
                <a:avLst/>
              </a:prstGeom>
              <a:solidFill>
                <a:srgbClr val="DCE6E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78" name="Google Shape;678;p21"/>
            <p:cNvSpPr txBox="1"/>
            <p:nvPr/>
          </p:nvSpPr>
          <p:spPr>
            <a:xfrm>
              <a:off x="999557" y="1516010"/>
              <a:ext cx="3525596" cy="1785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mbria"/>
                <a:buNone/>
              </a:pPr>
              <a: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 ПРОТЯЖЕНИИ ПОСЛЕДНИХ ЛЕТ ОСНОВНЫЕ ВНЕШНЕТОРГОВЫЕ ПАРТНЕРЫ ПРИДНЕСТРОВЬЯ И МЕЖДУНАРОДНЫЕ УЧАСТНИКИ ПЕРЕГОВОРНОГО ПРОЦЕССА (ЕС, РОССИЯ И УКРАИНА) УСТРАНЯЛИ ТАРИФНЫЕ И НЕТАРИФНЫЕ БАРЬЕРЫ В ТОРГОВЛЕ С МОЛДОВОЙ И ПРИДНЕСТРОВЬЕМ, ДВИГАЯСЬ </a:t>
              </a:r>
              <a:b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</a:br>
              <a: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 БЕСПОШЛИННОЙ ТОРГОВЛЕ. В РАМКАХ ПЕРЕГОВОРНОГО ПРОЦЕССА И ПРИДНЕСТРОВЬЕ, И МОЛДОВА ВЫДВИГАЛИ ПРЕДЛОЖЕНИЯ  ПО ЛИБЕРАЛИЗАЦИИ РЕЖИМА ДВУСТОРОННЕЙ ТОРГОВЛИ</a:t>
              </a:r>
              <a:endParaRPr/>
            </a:p>
          </p:txBody>
        </p:sp>
      </p:grpSp>
      <p:grpSp>
        <p:nvGrpSpPr>
          <p:cNvPr id="679" name="Google Shape;679;p21"/>
          <p:cNvGrpSpPr/>
          <p:nvPr/>
        </p:nvGrpSpPr>
        <p:grpSpPr>
          <a:xfrm>
            <a:off x="4706937" y="1443037"/>
            <a:ext cx="3757612" cy="1931987"/>
            <a:chOff x="883699" y="1442840"/>
            <a:chExt cx="3757312" cy="1931444"/>
          </a:xfrm>
        </p:grpSpPr>
        <p:grpSp>
          <p:nvGrpSpPr>
            <p:cNvPr id="680" name="Google Shape;680;p21"/>
            <p:cNvGrpSpPr/>
            <p:nvPr/>
          </p:nvGrpSpPr>
          <p:grpSpPr>
            <a:xfrm>
              <a:off x="883699" y="1442840"/>
              <a:ext cx="3757312" cy="1931444"/>
              <a:chOff x="4165600" y="1678036"/>
              <a:chExt cx="1862269" cy="1862268"/>
            </a:xfrm>
          </p:grpSpPr>
          <p:sp>
            <p:nvSpPr>
              <p:cNvPr id="681" name="Google Shape;681;p21"/>
              <p:cNvSpPr/>
              <p:nvPr/>
            </p:nvSpPr>
            <p:spPr>
              <a:xfrm>
                <a:off x="4165600" y="1678036"/>
                <a:ext cx="1862269" cy="186226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21"/>
              <p:cNvSpPr txBox="1"/>
              <p:nvPr/>
            </p:nvSpPr>
            <p:spPr>
              <a:xfrm>
                <a:off x="4201004" y="1730063"/>
                <a:ext cx="1791461" cy="1758214"/>
              </a:xfrm>
              <a:prstGeom prst="rect">
                <a:avLst/>
              </a:prstGeom>
              <a:solidFill>
                <a:srgbClr val="EBEE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3" name="Google Shape;683;p21"/>
            <p:cNvSpPr txBox="1"/>
            <p:nvPr/>
          </p:nvSpPr>
          <p:spPr>
            <a:xfrm>
              <a:off x="999557" y="1516010"/>
              <a:ext cx="352559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mbria"/>
                <a:buNone/>
              </a:pPr>
              <a: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ДЕЙСТВИЯ РМ ПРИВЕЛИ К НЕФУНКЦИОНАЛЬНОСТИ РЕЖИМА DCFTA И ДОГОВОРЕННОСТИ 2015 ГОДА МЕЖДУ ПРИДНЕСТРОВЬЕМ И ЕС. ФАКТИЧЕСКИ СОЗДАН ЗАСЛОН БЕСПОШЛИННОЙ ТОРГОВЛЕ С ЕС В ВИДЕ ТАРИФНЫХ И НЕТАРИФНЫХ БАРЬЕРОВ СО СТОРОНЫ РМ</a:t>
              </a:r>
              <a:endParaRPr/>
            </a:p>
          </p:txBody>
        </p:sp>
      </p:grpSp>
      <p:grpSp>
        <p:nvGrpSpPr>
          <p:cNvPr id="684" name="Google Shape;684;p21"/>
          <p:cNvGrpSpPr/>
          <p:nvPr/>
        </p:nvGrpSpPr>
        <p:grpSpPr>
          <a:xfrm>
            <a:off x="487362" y="3838575"/>
            <a:ext cx="3757612" cy="1931987"/>
            <a:chOff x="883699" y="1442840"/>
            <a:chExt cx="3757312" cy="1931444"/>
          </a:xfrm>
        </p:grpSpPr>
        <p:grpSp>
          <p:nvGrpSpPr>
            <p:cNvPr id="685" name="Google Shape;685;p21"/>
            <p:cNvGrpSpPr/>
            <p:nvPr/>
          </p:nvGrpSpPr>
          <p:grpSpPr>
            <a:xfrm>
              <a:off x="883699" y="1442840"/>
              <a:ext cx="3757312" cy="1931444"/>
              <a:chOff x="4165600" y="1678036"/>
              <a:chExt cx="1862269" cy="1862268"/>
            </a:xfrm>
          </p:grpSpPr>
          <p:sp>
            <p:nvSpPr>
              <p:cNvPr id="686" name="Google Shape;686;p21"/>
              <p:cNvSpPr/>
              <p:nvPr/>
            </p:nvSpPr>
            <p:spPr>
              <a:xfrm>
                <a:off x="4165600" y="1678036"/>
                <a:ext cx="1862269" cy="186226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21"/>
              <p:cNvSpPr txBox="1"/>
              <p:nvPr/>
            </p:nvSpPr>
            <p:spPr>
              <a:xfrm>
                <a:off x="4201004" y="1730063"/>
                <a:ext cx="1791461" cy="1758214"/>
              </a:xfrm>
              <a:prstGeom prst="rect">
                <a:avLst/>
              </a:prstGeom>
              <a:solidFill>
                <a:srgbClr val="EBEE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8" name="Google Shape;688;p21"/>
            <p:cNvSpPr txBox="1"/>
            <p:nvPr/>
          </p:nvSpPr>
          <p:spPr>
            <a:xfrm>
              <a:off x="999557" y="1516010"/>
              <a:ext cx="3525596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mbria"/>
                <a:buNone/>
              </a:pPr>
              <a: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ОГРАНИЧИТЕЛЬНЫЕ МЕРЫ В ОТНОШЕНИИ ВЭД ПРИДНЕСТРОВЬЯ НАРУШАЮТ ОТДЕЛЬНЫЕ ПОЛОЖЕНИЯ СОГЛАШЕНИЯ ОБ УВЗСТ МЕЖДУ ЕС И РМ, ЧТО ЯВЛЯЕТСЯ ДОСТАТОЧНЫМ ОСНОВАНИЕМ ДЛЯ ВМЕШАТЕЛЬСТВА ИНСТИТУТОВ ЕС</a:t>
              </a:r>
              <a:endParaRPr/>
            </a:p>
          </p:txBody>
        </p:sp>
      </p:grpSp>
      <p:grpSp>
        <p:nvGrpSpPr>
          <p:cNvPr id="689" name="Google Shape;689;p21"/>
          <p:cNvGrpSpPr/>
          <p:nvPr/>
        </p:nvGrpSpPr>
        <p:grpSpPr>
          <a:xfrm>
            <a:off x="4706937" y="3838575"/>
            <a:ext cx="3757612" cy="1931987"/>
            <a:chOff x="883699" y="1442840"/>
            <a:chExt cx="3757312" cy="1931444"/>
          </a:xfrm>
        </p:grpSpPr>
        <p:grpSp>
          <p:nvGrpSpPr>
            <p:cNvPr id="690" name="Google Shape;690;p21"/>
            <p:cNvGrpSpPr/>
            <p:nvPr/>
          </p:nvGrpSpPr>
          <p:grpSpPr>
            <a:xfrm>
              <a:off x="883699" y="1442840"/>
              <a:ext cx="3757312" cy="1931444"/>
              <a:chOff x="4165600" y="1678036"/>
              <a:chExt cx="1862269" cy="1862268"/>
            </a:xfrm>
          </p:grpSpPr>
          <p:sp>
            <p:nvSpPr>
              <p:cNvPr id="691" name="Google Shape;691;p21"/>
              <p:cNvSpPr/>
              <p:nvPr/>
            </p:nvSpPr>
            <p:spPr>
              <a:xfrm>
                <a:off x="4165600" y="1678036"/>
                <a:ext cx="1862269" cy="186226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21"/>
              <p:cNvSpPr txBox="1"/>
              <p:nvPr/>
            </p:nvSpPr>
            <p:spPr>
              <a:xfrm>
                <a:off x="4201004" y="1730063"/>
                <a:ext cx="1791461" cy="1758214"/>
              </a:xfrm>
              <a:prstGeom prst="rect">
                <a:avLst/>
              </a:prstGeom>
              <a:solidFill>
                <a:srgbClr val="DCE6E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3" name="Google Shape;693;p21"/>
            <p:cNvSpPr txBox="1"/>
            <p:nvPr/>
          </p:nvSpPr>
          <p:spPr>
            <a:xfrm>
              <a:off x="999577" y="1515844"/>
              <a:ext cx="3525557" cy="13236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mbria"/>
                <a:buNone/>
              </a:pPr>
              <a: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ПРЕДОТВРАЩЕНИЕ ДВОЙНОГО НАЛОГООБЛОЖЕНИЯ ПРЕДУСМОТРЕНО: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1" i="0" sz="10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635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EA2B9"/>
                </a:buClr>
                <a:buSzPts val="1000"/>
                <a:buFont typeface="Noto Sans Symbols"/>
                <a:buChar char="⮚"/>
              </a:pPr>
              <a: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МОДЕЛЬНОЙ КОНВЕНЦИЕЙ ПО НАЛОГАМ НА ДОХОДЫ И КАПИТАЛ ОЭСР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EA2B9"/>
                </a:buClr>
                <a:buSzPts val="1000"/>
                <a:buFont typeface="Noto Sans Symbols"/>
                <a:buNone/>
              </a:pPr>
              <a:r>
                <a:t/>
              </a:r>
              <a:endParaRPr b="1" i="0" sz="10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6350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EA2B9"/>
                </a:buClr>
                <a:buSzPts val="1000"/>
                <a:buFont typeface="Noto Sans Symbols"/>
                <a:buChar char="⮚"/>
              </a:pPr>
              <a:r>
                <a:rPr b="1" i="0" lang="en-US" sz="100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МЕЖПРАВИТЕЛЬСТВЕННЫМИ СОГЛАШЕНИЯМИ ОБ ИЗБЕГАНИИ ДВОЙНОГО НАЛОГООБЛОЖЕНИЯ</a:t>
              </a:r>
              <a:endParaRPr/>
            </a:p>
          </p:txBody>
        </p:sp>
      </p:grpSp>
      <p:sp>
        <p:nvSpPr>
          <p:cNvPr id="694" name="Google Shape;694;p21"/>
          <p:cNvSpPr txBox="1"/>
          <p:nvPr/>
        </p:nvSpPr>
        <p:spPr>
          <a:xfrm>
            <a:off x="8966200" y="1519237"/>
            <a:ext cx="3225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Об экономических потерях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в январе 2024 года</a:t>
            </a:r>
            <a:endParaRPr/>
          </a:p>
        </p:txBody>
      </p:sp>
      <p:sp>
        <p:nvSpPr>
          <p:cNvPr id="695" name="Google Shape;695;p21"/>
          <p:cNvSpPr txBox="1"/>
          <p:nvPr/>
        </p:nvSpPr>
        <p:spPr>
          <a:xfrm>
            <a:off x="8958262" y="769937"/>
            <a:ext cx="32337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Об экономических потерях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в 2023 году</a:t>
            </a:r>
            <a:endParaRPr/>
          </a:p>
        </p:txBody>
      </p:sp>
      <p:sp>
        <p:nvSpPr>
          <p:cNvPr id="696" name="Google Shape;696;p21"/>
          <p:cNvSpPr txBox="1"/>
          <p:nvPr/>
        </p:nvSpPr>
        <p:spPr>
          <a:xfrm>
            <a:off x="8956675" y="3105150"/>
            <a:ext cx="2978150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Необоснованность молдавской аргументации</a:t>
            </a:r>
            <a:endParaRPr/>
          </a:p>
        </p:txBody>
      </p:sp>
      <p:sp>
        <p:nvSpPr>
          <p:cNvPr id="697" name="Google Shape;697;p21"/>
          <p:cNvSpPr txBox="1"/>
          <p:nvPr/>
        </p:nvSpPr>
        <p:spPr>
          <a:xfrm>
            <a:off x="8956675" y="2419350"/>
            <a:ext cx="217805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r>
              <a:rPr b="1" i="0" lang="en-US" sz="1400" u="non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О финансовых потерях</a:t>
            </a:r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