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99" r:id="rId5"/>
    <p:sldId id="328" r:id="rId6"/>
    <p:sldId id="300" r:id="rId7"/>
    <p:sldId id="324" r:id="rId8"/>
    <p:sldId id="331" r:id="rId9"/>
    <p:sldId id="326" r:id="rId10"/>
    <p:sldId id="322" r:id="rId11"/>
    <p:sldId id="325" r:id="rId12"/>
    <p:sldId id="308" r:id="rId13"/>
    <p:sldId id="319" r:id="rId14"/>
    <p:sldId id="318" r:id="rId15"/>
    <p:sldId id="321" r:id="rId16"/>
    <p:sldId id="317" r:id="rId17"/>
    <p:sldId id="320" r:id="rId18"/>
    <p:sldId id="334" r:id="rId19"/>
    <p:sldId id="313" r:id="rId20"/>
    <p:sldId id="332" r:id="rId21"/>
    <p:sldId id="316" r:id="rId22"/>
    <p:sldId id="327" r:id="rId23"/>
    <p:sldId id="310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76091"/>
    <a:srgbClr val="C0504D"/>
    <a:srgbClr val="D13A21"/>
    <a:srgbClr val="FDB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374" autoAdjust="0"/>
  </p:normalViewPr>
  <p:slideViewPr>
    <p:cSldViewPr>
      <p:cViewPr varScale="1">
        <p:scale>
          <a:sx n="69" d="100"/>
          <a:sy n="69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ceivedFiles\&#1052;&#1072;&#1083;&#1080;&#1085;&#1086;&#1074;&#1089;&#1082;&#1080;&#1081;\&#1048;&#1090;&#1072;&#1083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ceivedFiles\&#1052;&#1072;&#1083;&#1080;&#1085;&#1086;&#1074;&#1089;&#1082;&#1080;&#1081;\&#1048;&#1090;&#1072;&#1083;&#1080;&#1103;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\Desktop\&#1048;&#1090;&#1072;&#1083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80;&#1085;&#1103;&#1090;&#1099;&#1077;%20&#1092;&#1072;&#1081;&#1083;&#1099;\Philimonova\01-26.2018%20&#1047;&#1072;&#1088;&#1091;&#1073;&#1077;&#1078;&#1085;&#1072;&#1103;%20&#1087;&#1086;&#1084;&#1086;&#1097;&#1100;%20&#1080;&#1090;&#1086;&#1075;&#1086;&#1074;&#1099;&#108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Лист3!$E$53:$E$61</c:f>
              <c:strCache>
                <c:ptCount val="9"/>
                <c:pt idx="0">
                  <c:v>по вопросам борьбы с преступностью</c:v>
                </c:pt>
                <c:pt idx="1">
                  <c:v>по вопросам экологии</c:v>
                </c:pt>
                <c:pt idx="2">
                  <c:v>по вопросам здравоохранения</c:v>
                </c:pt>
                <c:pt idx="3">
                  <c:v>по вопросам гуманитарной помощи</c:v>
                </c:pt>
                <c:pt idx="4">
                  <c:v>по вопросам экономики</c:v>
                </c:pt>
                <c:pt idx="5">
                  <c:v>по вопросам железнодорожного транспорта и сообщений</c:v>
                </c:pt>
                <c:pt idx="6">
                  <c:v>по вопросам телекоммуникации и почтовой связи</c:v>
                </c:pt>
                <c:pt idx="7">
                  <c:v>по вопросам образования</c:v>
                </c:pt>
                <c:pt idx="8">
                  <c:v>по вопросам развития транспорта и дорожного хозяйства</c:v>
                </c:pt>
              </c:strCache>
            </c:strRef>
          </c:cat>
          <c:val>
            <c:numRef>
              <c:f>Лист3!$F$53:$F$61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BB6E-4649-B9B2-FFEE11244778}"/>
            </c:ext>
          </c:extLst>
        </c:ser>
        <c:ser>
          <c:idx val="1"/>
          <c:order val="1"/>
          <c:invertIfNegative val="0"/>
          <c:cat>
            <c:strRef>
              <c:f>Лист3!$E$53:$E$61</c:f>
              <c:strCache>
                <c:ptCount val="9"/>
                <c:pt idx="0">
                  <c:v>по вопросам борьбы с преступностью</c:v>
                </c:pt>
                <c:pt idx="1">
                  <c:v>по вопросам экологии</c:v>
                </c:pt>
                <c:pt idx="2">
                  <c:v>по вопросам здравоохранения</c:v>
                </c:pt>
                <c:pt idx="3">
                  <c:v>по вопросам гуманитарной помощи</c:v>
                </c:pt>
                <c:pt idx="4">
                  <c:v>по вопросам экономики</c:v>
                </c:pt>
                <c:pt idx="5">
                  <c:v>по вопросам железнодорожного транспорта и сообщений</c:v>
                </c:pt>
                <c:pt idx="6">
                  <c:v>по вопросам телекоммуникации и почтовой связи</c:v>
                </c:pt>
                <c:pt idx="7">
                  <c:v>по вопросам образования</c:v>
                </c:pt>
                <c:pt idx="8">
                  <c:v>по вопросам развития транспорта и дорожного хозяйства</c:v>
                </c:pt>
              </c:strCache>
            </c:strRef>
          </c:cat>
          <c:val>
            <c:numRef>
              <c:f>Лист3!$G$53:$G$61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BB6E-4649-B9B2-FFEE11244778}"/>
            </c:ext>
          </c:extLst>
        </c:ser>
        <c:ser>
          <c:idx val="2"/>
          <c:order val="2"/>
          <c:invertIfNegative val="0"/>
          <c:cat>
            <c:strRef>
              <c:f>Лист3!$E$53:$E$61</c:f>
              <c:strCache>
                <c:ptCount val="9"/>
                <c:pt idx="0">
                  <c:v>по вопросам борьбы с преступностью</c:v>
                </c:pt>
                <c:pt idx="1">
                  <c:v>по вопросам экологии</c:v>
                </c:pt>
                <c:pt idx="2">
                  <c:v>по вопросам здравоохранения</c:v>
                </c:pt>
                <c:pt idx="3">
                  <c:v>по вопросам гуманитарной помощи</c:v>
                </c:pt>
                <c:pt idx="4">
                  <c:v>по вопросам экономики</c:v>
                </c:pt>
                <c:pt idx="5">
                  <c:v>по вопросам железнодорожного транспорта и сообщений</c:v>
                </c:pt>
                <c:pt idx="6">
                  <c:v>по вопросам телекоммуникации и почтовой связи</c:v>
                </c:pt>
                <c:pt idx="7">
                  <c:v>по вопросам образования</c:v>
                </c:pt>
                <c:pt idx="8">
                  <c:v>по вопросам развития транспорта и дорожного хозяйства</c:v>
                </c:pt>
              </c:strCache>
            </c:strRef>
          </c:cat>
          <c:val>
            <c:numRef>
              <c:f>Лист3!$H$53:$H$61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BB6E-4649-B9B2-FFEE11244778}"/>
            </c:ext>
          </c:extLst>
        </c:ser>
        <c:ser>
          <c:idx val="3"/>
          <c:order val="3"/>
          <c:invertIfNegative val="0"/>
          <c:cat>
            <c:strRef>
              <c:f>Лист3!$E$53:$E$61</c:f>
              <c:strCache>
                <c:ptCount val="9"/>
                <c:pt idx="0">
                  <c:v>по вопросам борьбы с преступностью</c:v>
                </c:pt>
                <c:pt idx="1">
                  <c:v>по вопросам экологии</c:v>
                </c:pt>
                <c:pt idx="2">
                  <c:v>по вопросам здравоохранения</c:v>
                </c:pt>
                <c:pt idx="3">
                  <c:v>по вопросам гуманитарной помощи</c:v>
                </c:pt>
                <c:pt idx="4">
                  <c:v>по вопросам экономики</c:v>
                </c:pt>
                <c:pt idx="5">
                  <c:v>по вопросам железнодорожного транспорта и сообщений</c:v>
                </c:pt>
                <c:pt idx="6">
                  <c:v>по вопросам телекоммуникации и почтовой связи</c:v>
                </c:pt>
                <c:pt idx="7">
                  <c:v>по вопросам образования</c:v>
                </c:pt>
                <c:pt idx="8">
                  <c:v>по вопросам развития транспорта и дорожного хозяйства</c:v>
                </c:pt>
              </c:strCache>
            </c:strRef>
          </c:cat>
          <c:val>
            <c:numRef>
              <c:f>Лист3!$I$53:$I$61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BB6E-4649-B9B2-FFEE11244778}"/>
            </c:ext>
          </c:extLst>
        </c:ser>
        <c:ser>
          <c:idx val="4"/>
          <c:order val="4"/>
          <c:invertIfNegative val="0"/>
          <c:cat>
            <c:strRef>
              <c:f>Лист3!$E$53:$E$61</c:f>
              <c:strCache>
                <c:ptCount val="9"/>
                <c:pt idx="0">
                  <c:v>по вопросам борьбы с преступностью</c:v>
                </c:pt>
                <c:pt idx="1">
                  <c:v>по вопросам экологии</c:v>
                </c:pt>
                <c:pt idx="2">
                  <c:v>по вопросам здравоохранения</c:v>
                </c:pt>
                <c:pt idx="3">
                  <c:v>по вопросам гуманитарной помощи</c:v>
                </c:pt>
                <c:pt idx="4">
                  <c:v>по вопросам экономики</c:v>
                </c:pt>
                <c:pt idx="5">
                  <c:v>по вопросам железнодорожного транспорта и сообщений</c:v>
                </c:pt>
                <c:pt idx="6">
                  <c:v>по вопросам телекоммуникации и почтовой связи</c:v>
                </c:pt>
                <c:pt idx="7">
                  <c:v>по вопросам образования</c:v>
                </c:pt>
                <c:pt idx="8">
                  <c:v>по вопросам развития транспорта и дорожного хозяйства</c:v>
                </c:pt>
              </c:strCache>
            </c:strRef>
          </c:cat>
          <c:val>
            <c:numRef>
              <c:f>Лист3!$J$53:$J$61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4-BB6E-4649-B9B2-FFEE11244778}"/>
            </c:ext>
          </c:extLst>
        </c:ser>
        <c:ser>
          <c:idx val="5"/>
          <c:order val="5"/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6E-4649-B9B2-FFEE11244778}"/>
              </c:ext>
            </c:extLst>
          </c:dPt>
          <c:cat>
            <c:strRef>
              <c:f>Лист3!$E$53:$E$61</c:f>
              <c:strCache>
                <c:ptCount val="9"/>
                <c:pt idx="0">
                  <c:v>по вопросам борьбы с преступностью</c:v>
                </c:pt>
                <c:pt idx="1">
                  <c:v>по вопросам экологии</c:v>
                </c:pt>
                <c:pt idx="2">
                  <c:v>по вопросам здравоохранения</c:v>
                </c:pt>
                <c:pt idx="3">
                  <c:v>по вопросам гуманитарной помощи</c:v>
                </c:pt>
                <c:pt idx="4">
                  <c:v>по вопросам экономики</c:v>
                </c:pt>
                <c:pt idx="5">
                  <c:v>по вопросам железнодорожного транспорта и сообщений</c:v>
                </c:pt>
                <c:pt idx="6">
                  <c:v>по вопросам телекоммуникации и почтовой связи</c:v>
                </c:pt>
                <c:pt idx="7">
                  <c:v>по вопросам образования</c:v>
                </c:pt>
                <c:pt idx="8">
                  <c:v>по вопросам развития транспорта и дорожного хозяйства</c:v>
                </c:pt>
              </c:strCache>
            </c:strRef>
          </c:cat>
          <c:val>
            <c:numRef>
              <c:f>Лист3!$K$53:$K$61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6E-4649-B9B2-FFEE11244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3474048"/>
        <c:axId val="143484032"/>
      </c:barChart>
      <c:catAx>
        <c:axId val="143474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3484032"/>
        <c:crosses val="autoZero"/>
        <c:auto val="1"/>
        <c:lblAlgn val="ctr"/>
        <c:lblOffset val="100"/>
        <c:noMultiLvlLbl val="0"/>
      </c:catAx>
      <c:valAx>
        <c:axId val="143484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ru-RU"/>
          </a:p>
        </c:txPr>
        <c:crossAx val="14347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Baskerville Old Face" panose="02020602080505020303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Лист3!$F$400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Лист3!$E$401:$E$402</c:f>
              <c:strCache>
                <c:ptCount val="2"/>
                <c:pt idx="0">
                  <c:v>Заседания экспертных (рабочих) групп</c:v>
                </c:pt>
                <c:pt idx="1">
                  <c:v>Встречи политических представителей</c:v>
                </c:pt>
              </c:strCache>
            </c:strRef>
          </c:cat>
          <c:val>
            <c:numRef>
              <c:f>Лист3!$F$401:$F$402</c:f>
              <c:numCache>
                <c:formatCode>General</c:formatCode>
                <c:ptCount val="2"/>
                <c:pt idx="0">
                  <c:v>25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C-4CA0-AEE6-5AB0F9414B51}"/>
            </c:ext>
          </c:extLst>
        </c:ser>
        <c:ser>
          <c:idx val="1"/>
          <c:order val="1"/>
          <c:tx>
            <c:strRef>
              <c:f>Лист3!$G$400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Лист3!$E$401:$E$402</c:f>
              <c:strCache>
                <c:ptCount val="2"/>
                <c:pt idx="0">
                  <c:v>Заседания экспертных (рабочих) групп</c:v>
                </c:pt>
                <c:pt idx="1">
                  <c:v>Встречи политических представителей</c:v>
                </c:pt>
              </c:strCache>
            </c:strRef>
          </c:cat>
          <c:val>
            <c:numRef>
              <c:f>Лист3!$G$401:$G$402</c:f>
              <c:numCache>
                <c:formatCode>General</c:formatCode>
                <c:ptCount val="2"/>
                <c:pt idx="0">
                  <c:v>30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C-4CA0-AEE6-5AB0F9414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87968"/>
        <c:axId val="143189504"/>
      </c:barChart>
      <c:catAx>
        <c:axId val="14318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3189504"/>
        <c:crosses val="autoZero"/>
        <c:auto val="1"/>
        <c:lblAlgn val="ctr"/>
        <c:lblOffset val="100"/>
        <c:noMultiLvlLbl val="0"/>
      </c:catAx>
      <c:valAx>
        <c:axId val="14318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187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Лист3!$J$175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99-4748-80E3-9C19F1D9571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99-4748-80E3-9C19F1D95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Лист3!$F$176:$I$180</c:f>
              <c:strCache>
                <c:ptCount val="5"/>
                <c:pt idx="0">
                  <c:v>Всего встреч</c:v>
                </c:pt>
                <c:pt idx="1">
                  <c:v>Встречи руководства министерств и ведомств ПМР</c:v>
                </c:pt>
                <c:pt idx="2">
                  <c:v>Встречи руководства МИД ПМР</c:v>
                </c:pt>
                <c:pt idx="3">
                  <c:v>Встречи Президента ПМР</c:v>
                </c:pt>
                <c:pt idx="4">
                  <c:v>Встречи Председателя Правительства ПМР</c:v>
                </c:pt>
              </c:strCache>
            </c:strRef>
          </c:cat>
          <c:val>
            <c:numRef>
              <c:f>Лист3!$J$176:$J$180</c:f>
              <c:numCache>
                <c:formatCode>General</c:formatCode>
                <c:ptCount val="5"/>
                <c:pt idx="0">
                  <c:v>550</c:v>
                </c:pt>
                <c:pt idx="1">
                  <c:v>426</c:v>
                </c:pt>
                <c:pt idx="2">
                  <c:v>84</c:v>
                </c:pt>
                <c:pt idx="3">
                  <c:v>32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9-47D9-80BD-70F38F6E2B3B}"/>
            </c:ext>
          </c:extLst>
        </c:ser>
        <c:ser>
          <c:idx val="1"/>
          <c:order val="1"/>
          <c:tx>
            <c:strRef>
              <c:f>Лист3!$K$175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99-4748-80E3-9C19F1D9571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99-4748-80E3-9C19F1D95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Лист3!$F$176:$I$180</c:f>
              <c:strCache>
                <c:ptCount val="5"/>
                <c:pt idx="0">
                  <c:v>Всего встреч</c:v>
                </c:pt>
                <c:pt idx="1">
                  <c:v>Встречи руководства министерств и ведомств ПМР</c:v>
                </c:pt>
                <c:pt idx="2">
                  <c:v>Встречи руководства МИД ПМР</c:v>
                </c:pt>
                <c:pt idx="3">
                  <c:v>Встречи Президента ПМР</c:v>
                </c:pt>
                <c:pt idx="4">
                  <c:v>Встречи Председателя Правительства ПМР</c:v>
                </c:pt>
              </c:strCache>
            </c:strRef>
          </c:cat>
          <c:val>
            <c:numRef>
              <c:f>Лист3!$K$176:$K$180</c:f>
              <c:numCache>
                <c:formatCode>General</c:formatCode>
                <c:ptCount val="5"/>
                <c:pt idx="0">
                  <c:v>631</c:v>
                </c:pt>
                <c:pt idx="1">
                  <c:v>486</c:v>
                </c:pt>
                <c:pt idx="2">
                  <c:v>73</c:v>
                </c:pt>
                <c:pt idx="3">
                  <c:v>52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19-47D9-80BD-70F38F6E2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43680"/>
        <c:axId val="143545472"/>
      </c:barChart>
      <c:catAx>
        <c:axId val="14354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3545472"/>
        <c:crosses val="autoZero"/>
        <c:auto val="1"/>
        <c:lblAlgn val="ctr"/>
        <c:lblOffset val="100"/>
        <c:noMultiLvlLbl val="0"/>
      </c:catAx>
      <c:valAx>
        <c:axId val="14354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54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255401602734211"/>
          <c:y val="0.41731886569207166"/>
          <c:w val="6.9112649727980063E-2"/>
          <c:h val="0.13543784274433265"/>
        </c:manualLayout>
      </c:layout>
      <c:overlay val="0"/>
      <c:txPr>
        <a:bodyPr/>
        <a:lstStyle/>
        <a:p>
          <a:pPr>
            <a:defRPr sz="14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9086035430401"/>
          <c:y val="6.9510251269358198E-2"/>
          <c:w val="0.84900913964569602"/>
          <c:h val="0.930489748730641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5F-46FC-A265-D0E326DFF29C}"/>
              </c:ext>
            </c:extLst>
          </c:dPt>
          <c:dPt>
            <c:idx val="1"/>
            <c:bubble3D val="0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5F-46FC-A265-D0E326DFF2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Лист3!$J$346:$J$347</c:f>
              <c:strCache>
                <c:ptCount val="2"/>
                <c:pt idx="0">
                  <c:v>Агенства ООН</c:v>
                </c:pt>
                <c:pt idx="1">
                  <c:v>Прочие</c:v>
                </c:pt>
              </c:strCache>
            </c:strRef>
          </c:cat>
          <c:val>
            <c:numRef>
              <c:f>Лист3!$K$346:$K$347</c:f>
              <c:numCache>
                <c:formatCode>General</c:formatCode>
                <c:ptCount val="2"/>
                <c:pt idx="0">
                  <c:v>41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F-46FC-A265-D0E326DFF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868718140305712E-2"/>
          <c:y val="6.7637254224986884E-2"/>
          <c:w val="0.54636487417246682"/>
          <c:h val="0.90670723555174226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Лист3!$B$3:$B$6</c:f>
              <c:strCache>
                <c:ptCount val="4"/>
                <c:pt idx="0">
                  <c:v>Социально-инфраструктурные проекты России</c:v>
                </c:pt>
                <c:pt idx="1">
                  <c:v>Социально-инфраструктурные проекты стран ЕС</c:v>
                </c:pt>
                <c:pt idx="2">
                  <c:v>Гуманитарно-техническая помощь</c:v>
                </c:pt>
                <c:pt idx="3">
                  <c:v>Помощь системе здравоохранения</c:v>
                </c:pt>
              </c:strCache>
            </c:strRef>
          </c:cat>
          <c:val>
            <c:numRef>
              <c:f>Лист3!$C$3:$C$6</c:f>
              <c:numCache>
                <c:formatCode>0.0</c:formatCode>
                <c:ptCount val="4"/>
                <c:pt idx="0">
                  <c:v>7.6</c:v>
                </c:pt>
                <c:pt idx="1">
                  <c:v>1</c:v>
                </c:pt>
                <c:pt idx="2">
                  <c:v>0.3</c:v>
                </c:pt>
                <c:pt idx="3" formatCode="General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0-4E27-96C2-265CB7A7E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39146589563032"/>
          <c:y val="0.1850616246457446"/>
          <c:w val="0.33538951381154819"/>
          <c:h val="0.5305337301091745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B4DE3-6220-4506-AE42-67ED103BA829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060CEF3-C309-4AEA-BB03-F8FDA5C4A231}">
      <dgm:prSet phldrT="[Текст]"/>
      <dgm:spPr/>
      <dgm:t>
        <a:bodyPr/>
        <a:lstStyle/>
        <a:p>
          <a:r>
            <a:rPr lang="ru-RU" dirty="0" smtClean="0">
              <a:ln w="3175">
                <a:noFill/>
              </a:ln>
              <a:solidFill>
                <a:schemeClr val="tx1"/>
              </a:solidFill>
            </a:rPr>
            <a:t>Всего 9</a:t>
          </a:r>
          <a:endParaRPr lang="ru-RU" dirty="0">
            <a:ln w="3175">
              <a:noFill/>
            </a:ln>
            <a:solidFill>
              <a:schemeClr val="tx1"/>
            </a:solidFill>
          </a:endParaRPr>
        </a:p>
      </dgm:t>
    </dgm:pt>
    <dgm:pt modelId="{79ED654A-0E75-4496-A5AD-00365A0D2C49}" type="parTrans" cxnId="{57A98964-80DC-48CE-BE7D-38815EE6FD65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BB644EE9-607C-49FB-8959-98C3F64385EE}" type="sibTrans" cxnId="{57A98964-80DC-48CE-BE7D-38815EE6FD65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8B589D64-114D-49C9-B090-DEB469A541B5}">
      <dgm:prSet phldrT="[Текст]"/>
      <dgm:spPr/>
      <dgm:t>
        <a:bodyPr/>
        <a:lstStyle/>
        <a:p>
          <a:r>
            <a:rPr lang="ru-RU" dirty="0" smtClean="0">
              <a:ln w="3175">
                <a:noFill/>
              </a:ln>
              <a:solidFill>
                <a:schemeClr val="tx1"/>
              </a:solidFill>
            </a:rPr>
            <a:t>Тирасполь 1</a:t>
          </a:r>
          <a:endParaRPr lang="ru-RU" dirty="0">
            <a:ln w="3175">
              <a:noFill/>
            </a:ln>
            <a:solidFill>
              <a:schemeClr val="tx1"/>
            </a:solidFill>
          </a:endParaRPr>
        </a:p>
      </dgm:t>
    </dgm:pt>
    <dgm:pt modelId="{8E4921CF-25C8-41E0-BD7E-4F98A5DC315B}" type="parTrans" cxnId="{95E4C753-EAEC-44A9-AE55-B87BCD58A2F1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A147C879-5C52-4C53-8ACA-C28E45AD9320}" type="sibTrans" cxnId="{95E4C753-EAEC-44A9-AE55-B87BCD58A2F1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B4EB822E-D050-403D-BD3F-7B637FF0129E}">
      <dgm:prSet phldrT="[Текст]"/>
      <dgm:spPr/>
      <dgm:t>
        <a:bodyPr/>
        <a:lstStyle/>
        <a:p>
          <a:r>
            <a:rPr lang="ru-RU" dirty="0" smtClean="0">
              <a:ln w="3175">
                <a:noFill/>
              </a:ln>
              <a:solidFill>
                <a:schemeClr val="tx1"/>
              </a:solidFill>
            </a:rPr>
            <a:t>Бендеры 4</a:t>
          </a:r>
          <a:endParaRPr lang="ru-RU" dirty="0">
            <a:ln w="3175">
              <a:noFill/>
            </a:ln>
            <a:solidFill>
              <a:schemeClr val="tx1"/>
            </a:solidFill>
          </a:endParaRPr>
        </a:p>
      </dgm:t>
    </dgm:pt>
    <dgm:pt modelId="{18F9002F-1363-4A4C-8F2B-72BA98140B0E}" type="parTrans" cxnId="{93E01319-6859-49ED-ADC6-5C943073DBED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AFF65321-7F1F-47B9-8953-B2FE6945BDC6}" type="sibTrans" cxnId="{93E01319-6859-49ED-ADC6-5C943073DBED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BDEEF422-2511-4A2A-A674-EBDCABFD1883}">
      <dgm:prSet phldrT="[Текст]"/>
      <dgm:spPr/>
      <dgm:t>
        <a:bodyPr/>
        <a:lstStyle/>
        <a:p>
          <a:r>
            <a:rPr lang="ru-RU" dirty="0" smtClean="0">
              <a:ln w="3175">
                <a:noFill/>
              </a:ln>
              <a:solidFill>
                <a:schemeClr val="tx1"/>
              </a:solidFill>
            </a:rPr>
            <a:t>Кишинев 4</a:t>
          </a:r>
          <a:endParaRPr lang="ru-RU" dirty="0">
            <a:ln w="3175">
              <a:noFill/>
            </a:ln>
            <a:solidFill>
              <a:schemeClr val="tx1"/>
            </a:solidFill>
          </a:endParaRPr>
        </a:p>
      </dgm:t>
    </dgm:pt>
    <dgm:pt modelId="{ABD82791-E169-4571-A501-E50E776849C7}" type="parTrans" cxnId="{C5FD9588-0F7D-4ADE-A441-4018FEBD8E00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7BEDCAF5-BD03-4A15-AFB4-7B23ECECAD45}" type="sibTrans" cxnId="{C5FD9588-0F7D-4ADE-A441-4018FEBD8E00}">
      <dgm:prSet/>
      <dgm:spPr/>
      <dgm:t>
        <a:bodyPr/>
        <a:lstStyle/>
        <a:p>
          <a:endParaRPr lang="ru-RU">
            <a:ln w="3175">
              <a:noFill/>
            </a:ln>
            <a:solidFill>
              <a:schemeClr val="tx1"/>
            </a:solidFill>
          </a:endParaRPr>
        </a:p>
      </dgm:t>
    </dgm:pt>
    <dgm:pt modelId="{5799B68C-75F3-454C-B309-8E48FDC09F8C}" type="pres">
      <dgm:prSet presAssocID="{A68B4DE3-6220-4506-AE42-67ED103BA8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FA4D0A3-3D4E-42D7-86DB-B31AA7EB35BD}" type="pres">
      <dgm:prSet presAssocID="{E060CEF3-C309-4AEA-BB03-F8FDA5C4A231}" presName="singleCycle" presStyleCnt="0"/>
      <dgm:spPr/>
      <dgm:t>
        <a:bodyPr/>
        <a:lstStyle/>
        <a:p>
          <a:endParaRPr lang="ru-RU"/>
        </a:p>
      </dgm:t>
    </dgm:pt>
    <dgm:pt modelId="{33C13C38-8AEB-4E8E-A324-29971BAD4019}" type="pres">
      <dgm:prSet presAssocID="{E060CEF3-C309-4AEA-BB03-F8FDA5C4A231}" presName="singleCenter" presStyleLbl="node1" presStyleIdx="0" presStyleCnt="4" custLinFactNeighborX="-7931" custLinFactNeighborY="-4694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C75821F-B7E4-4FDF-917C-C24B821DA2D3}" type="pres">
      <dgm:prSet presAssocID="{8E4921CF-25C8-41E0-BD7E-4F98A5DC315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C5DBB97-0A41-4A08-BC57-990837184838}" type="pres">
      <dgm:prSet presAssocID="{8B589D64-114D-49C9-B090-DEB469A541B5}" presName="text0" presStyleLbl="node1" presStyleIdx="1" presStyleCnt="4" custScaleX="135116" custScaleY="132222" custRadScaleRad="148337" custRadScaleInc="1148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5E1EDE4-24C9-48ED-9876-044B6F1840AA}" type="pres">
      <dgm:prSet presAssocID="{18F9002F-1363-4A4C-8F2B-72BA98140B0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84FBB99-D6CD-45B5-B2D1-2F1E39FEDA55}" type="pres">
      <dgm:prSet presAssocID="{B4EB822E-D050-403D-BD3F-7B637FF0129E}" presName="text0" presStyleLbl="node1" presStyleIdx="2" presStyleCnt="4" custScaleX="152963" custScaleY="149308" custRadScaleRad="95165" custRadScaleInc="-1252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D76CB83-0883-47BC-A800-B4B0A26ED985}" type="pres">
      <dgm:prSet presAssocID="{ABD82791-E169-4571-A501-E50E776849C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10E93706-5120-4AF5-9BE8-461D80DF1727}" type="pres">
      <dgm:prSet presAssocID="{BDEEF422-2511-4A2A-A674-EBDCABFD1883}" presName="text0" presStyleLbl="node1" presStyleIdx="3" presStyleCnt="4" custScaleX="150882" custScaleY="149093" custRadScaleRad="134190" custRadScaleInc="10133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C5FD9588-0F7D-4ADE-A441-4018FEBD8E00}" srcId="{E060CEF3-C309-4AEA-BB03-F8FDA5C4A231}" destId="{BDEEF422-2511-4A2A-A674-EBDCABFD1883}" srcOrd="2" destOrd="0" parTransId="{ABD82791-E169-4571-A501-E50E776849C7}" sibTransId="{7BEDCAF5-BD03-4A15-AFB4-7B23ECECAD45}"/>
    <dgm:cxn modelId="{850ACDEC-9B42-4423-AE00-CE7E94DC48F9}" type="presOf" srcId="{ABD82791-E169-4571-A501-E50E776849C7}" destId="{6D76CB83-0883-47BC-A800-B4B0A26ED985}" srcOrd="0" destOrd="0" presId="urn:microsoft.com/office/officeart/2008/layout/RadialCluster"/>
    <dgm:cxn modelId="{95E4C753-EAEC-44A9-AE55-B87BCD58A2F1}" srcId="{E060CEF3-C309-4AEA-BB03-F8FDA5C4A231}" destId="{8B589D64-114D-49C9-B090-DEB469A541B5}" srcOrd="0" destOrd="0" parTransId="{8E4921CF-25C8-41E0-BD7E-4F98A5DC315B}" sibTransId="{A147C879-5C52-4C53-8ACA-C28E45AD9320}"/>
    <dgm:cxn modelId="{93E01319-6859-49ED-ADC6-5C943073DBED}" srcId="{E060CEF3-C309-4AEA-BB03-F8FDA5C4A231}" destId="{B4EB822E-D050-403D-BD3F-7B637FF0129E}" srcOrd="1" destOrd="0" parTransId="{18F9002F-1363-4A4C-8F2B-72BA98140B0E}" sibTransId="{AFF65321-7F1F-47B9-8953-B2FE6945BDC6}"/>
    <dgm:cxn modelId="{8268E361-9F2A-4CAC-974C-22C1A9EDCCFE}" type="presOf" srcId="{BDEEF422-2511-4A2A-A674-EBDCABFD1883}" destId="{10E93706-5120-4AF5-9BE8-461D80DF1727}" srcOrd="0" destOrd="0" presId="urn:microsoft.com/office/officeart/2008/layout/RadialCluster"/>
    <dgm:cxn modelId="{E5A3F32B-B86C-4D00-9D7D-76FBBDFEEAC4}" type="presOf" srcId="{B4EB822E-D050-403D-BD3F-7B637FF0129E}" destId="{284FBB99-D6CD-45B5-B2D1-2F1E39FEDA55}" srcOrd="0" destOrd="0" presId="urn:microsoft.com/office/officeart/2008/layout/RadialCluster"/>
    <dgm:cxn modelId="{57A98964-80DC-48CE-BE7D-38815EE6FD65}" srcId="{A68B4DE3-6220-4506-AE42-67ED103BA829}" destId="{E060CEF3-C309-4AEA-BB03-F8FDA5C4A231}" srcOrd="0" destOrd="0" parTransId="{79ED654A-0E75-4496-A5AD-00365A0D2C49}" sibTransId="{BB644EE9-607C-49FB-8959-98C3F64385EE}"/>
    <dgm:cxn modelId="{E0CAF045-D89F-4F9A-BA4B-4807EC196EAB}" type="presOf" srcId="{A68B4DE3-6220-4506-AE42-67ED103BA829}" destId="{5799B68C-75F3-454C-B309-8E48FDC09F8C}" srcOrd="0" destOrd="0" presId="urn:microsoft.com/office/officeart/2008/layout/RadialCluster"/>
    <dgm:cxn modelId="{A3A0769A-DAF3-4C44-BA8B-F45B119D535D}" type="presOf" srcId="{E060CEF3-C309-4AEA-BB03-F8FDA5C4A231}" destId="{33C13C38-8AEB-4E8E-A324-29971BAD4019}" srcOrd="0" destOrd="0" presId="urn:microsoft.com/office/officeart/2008/layout/RadialCluster"/>
    <dgm:cxn modelId="{523AEA15-9FD7-4F9F-984E-92A0F0BE92C3}" type="presOf" srcId="{8E4921CF-25C8-41E0-BD7E-4F98A5DC315B}" destId="{2C75821F-B7E4-4FDF-917C-C24B821DA2D3}" srcOrd="0" destOrd="0" presId="urn:microsoft.com/office/officeart/2008/layout/RadialCluster"/>
    <dgm:cxn modelId="{F4E22451-6426-425E-8B7D-278F089A7CC1}" type="presOf" srcId="{8B589D64-114D-49C9-B090-DEB469A541B5}" destId="{EC5DBB97-0A41-4A08-BC57-990837184838}" srcOrd="0" destOrd="0" presId="urn:microsoft.com/office/officeart/2008/layout/RadialCluster"/>
    <dgm:cxn modelId="{06F45F4D-7ED5-429A-B737-874BDC5DFDE0}" type="presOf" srcId="{18F9002F-1363-4A4C-8F2B-72BA98140B0E}" destId="{65E1EDE4-24C9-48ED-9876-044B6F1840AA}" srcOrd="0" destOrd="0" presId="urn:microsoft.com/office/officeart/2008/layout/RadialCluster"/>
    <dgm:cxn modelId="{56BE1E54-9E7E-4139-826C-DF8BD82CE0D2}" type="presParOf" srcId="{5799B68C-75F3-454C-B309-8E48FDC09F8C}" destId="{DFA4D0A3-3D4E-42D7-86DB-B31AA7EB35BD}" srcOrd="0" destOrd="0" presId="urn:microsoft.com/office/officeart/2008/layout/RadialCluster"/>
    <dgm:cxn modelId="{9E6D8800-3E9B-446A-8731-C559DF7EC18A}" type="presParOf" srcId="{DFA4D0A3-3D4E-42D7-86DB-B31AA7EB35BD}" destId="{33C13C38-8AEB-4E8E-A324-29971BAD4019}" srcOrd="0" destOrd="0" presId="urn:microsoft.com/office/officeart/2008/layout/RadialCluster"/>
    <dgm:cxn modelId="{6BCB0B3F-64E6-497B-9A7C-1E4FFCA0E3BD}" type="presParOf" srcId="{DFA4D0A3-3D4E-42D7-86DB-B31AA7EB35BD}" destId="{2C75821F-B7E4-4FDF-917C-C24B821DA2D3}" srcOrd="1" destOrd="0" presId="urn:microsoft.com/office/officeart/2008/layout/RadialCluster"/>
    <dgm:cxn modelId="{15C6DEDC-2DC6-4A4D-9B1C-7029ED266FD5}" type="presParOf" srcId="{DFA4D0A3-3D4E-42D7-86DB-B31AA7EB35BD}" destId="{EC5DBB97-0A41-4A08-BC57-990837184838}" srcOrd="2" destOrd="0" presId="urn:microsoft.com/office/officeart/2008/layout/RadialCluster"/>
    <dgm:cxn modelId="{83FF357C-B9F4-41DA-9A15-BE8D13F68269}" type="presParOf" srcId="{DFA4D0A3-3D4E-42D7-86DB-B31AA7EB35BD}" destId="{65E1EDE4-24C9-48ED-9876-044B6F1840AA}" srcOrd="3" destOrd="0" presId="urn:microsoft.com/office/officeart/2008/layout/RadialCluster"/>
    <dgm:cxn modelId="{3AF4BCA8-BBCE-41E5-877D-7F051775F761}" type="presParOf" srcId="{DFA4D0A3-3D4E-42D7-86DB-B31AA7EB35BD}" destId="{284FBB99-D6CD-45B5-B2D1-2F1E39FEDA55}" srcOrd="4" destOrd="0" presId="urn:microsoft.com/office/officeart/2008/layout/RadialCluster"/>
    <dgm:cxn modelId="{95D31182-157D-420F-8770-E814B036F7CB}" type="presParOf" srcId="{DFA4D0A3-3D4E-42D7-86DB-B31AA7EB35BD}" destId="{6D76CB83-0883-47BC-A800-B4B0A26ED985}" srcOrd="5" destOrd="0" presId="urn:microsoft.com/office/officeart/2008/layout/RadialCluster"/>
    <dgm:cxn modelId="{7DB98803-CF35-426D-9D18-1B9A7FA87986}" type="presParOf" srcId="{DFA4D0A3-3D4E-42D7-86DB-B31AA7EB35BD}" destId="{10E93706-5120-4AF5-9BE8-461D80DF1727}" srcOrd="6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C8869-587E-470F-B2D1-8B2CFD968E7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004FA9B-D7D0-4700-A4EF-F44C8A46B650}">
      <dgm:prSet phldrT="[Текст]" custT="1"/>
      <dgm:spPr/>
      <dgm:t>
        <a:bodyPr/>
        <a:lstStyle/>
        <a:p>
          <a:r>
            <a:rPr lang="ru-RU" sz="1600" dirty="0" smtClean="0"/>
            <a:t>Мост Бычок - </a:t>
          </a:r>
          <a:br>
            <a:rPr lang="ru-RU" sz="1600" dirty="0" smtClean="0"/>
          </a:br>
          <a:r>
            <a:rPr lang="ru-RU" sz="1600" dirty="0" err="1" smtClean="0"/>
            <a:t>Гура-Быкулуй</a:t>
          </a:r>
          <a:r>
            <a:rPr lang="ru-RU" sz="1600" dirty="0" smtClean="0"/>
            <a:t> </a:t>
          </a:r>
          <a:endParaRPr lang="ru-RU" sz="1600" dirty="0"/>
        </a:p>
      </dgm:t>
    </dgm:pt>
    <dgm:pt modelId="{C8B66FFE-4A23-445F-8155-FB2F05A63823}" type="parTrans" cxnId="{0BD3D6BE-9079-469B-8775-C1BFB906BC0C}">
      <dgm:prSet/>
      <dgm:spPr/>
      <dgm:t>
        <a:bodyPr/>
        <a:lstStyle/>
        <a:p>
          <a:endParaRPr lang="ru-RU"/>
        </a:p>
      </dgm:t>
    </dgm:pt>
    <dgm:pt modelId="{3051B5D1-AF2D-4E43-ABD0-6AB54095DA76}" type="sibTrans" cxnId="{0BD3D6BE-9079-469B-8775-C1BFB906BC0C}">
      <dgm:prSet/>
      <dgm:spPr/>
      <dgm:t>
        <a:bodyPr/>
        <a:lstStyle/>
        <a:p>
          <a:endParaRPr lang="ru-RU"/>
        </a:p>
      </dgm:t>
    </dgm:pt>
    <dgm:pt modelId="{1D512747-3F95-43E2-998F-88F779C65FF4}">
      <dgm:prSet phldrT="[Текст]" custT="1"/>
      <dgm:spPr/>
      <dgm:t>
        <a:bodyPr/>
        <a:lstStyle/>
        <a:p>
          <a:r>
            <a:rPr lang="ru-RU" sz="1600" dirty="0" err="1" smtClean="0"/>
            <a:t>Апостилирование</a:t>
          </a:r>
          <a:r>
            <a:rPr lang="ru-RU" sz="1600" dirty="0" smtClean="0"/>
            <a:t> дипломов </a:t>
          </a:r>
          <a:endParaRPr lang="ru-RU" sz="1600" dirty="0"/>
        </a:p>
      </dgm:t>
    </dgm:pt>
    <dgm:pt modelId="{85B307F2-2A76-4A7E-B946-29154F76709B}" type="parTrans" cxnId="{71A86157-CBE3-4ED5-9B0F-F76911919B68}">
      <dgm:prSet/>
      <dgm:spPr/>
      <dgm:t>
        <a:bodyPr/>
        <a:lstStyle/>
        <a:p>
          <a:endParaRPr lang="ru-RU"/>
        </a:p>
      </dgm:t>
    </dgm:pt>
    <dgm:pt modelId="{CDB923C8-1B08-4C8E-9A06-43B71096940A}" type="sibTrans" cxnId="{71A86157-CBE3-4ED5-9B0F-F76911919B68}">
      <dgm:prSet/>
      <dgm:spPr/>
      <dgm:t>
        <a:bodyPr/>
        <a:lstStyle/>
        <a:p>
          <a:endParaRPr lang="ru-RU"/>
        </a:p>
      </dgm:t>
    </dgm:pt>
    <dgm:pt modelId="{97690014-A139-4512-B4E5-7314072818DA}">
      <dgm:prSet phldrT="[Текст]" custT="1"/>
      <dgm:spPr/>
      <dgm:t>
        <a:bodyPr/>
        <a:lstStyle/>
        <a:p>
          <a:r>
            <a:rPr lang="ru-RU" sz="1600" dirty="0" smtClean="0"/>
            <a:t>Вопрос со школами </a:t>
          </a:r>
          <a:br>
            <a:rPr lang="ru-RU" sz="1600" dirty="0" smtClean="0"/>
          </a:br>
          <a:r>
            <a:rPr lang="ru-RU" sz="1600" dirty="0" smtClean="0"/>
            <a:t>с преподаванием на латинской графике </a:t>
          </a:r>
          <a:endParaRPr lang="ru-RU" sz="1600" dirty="0"/>
        </a:p>
      </dgm:t>
    </dgm:pt>
    <dgm:pt modelId="{1C6BF5AA-8931-4AE4-A2CF-3B53BD5340BA}" type="parTrans" cxnId="{ECC0ED9D-8329-404D-B629-40993EB9928B}">
      <dgm:prSet/>
      <dgm:spPr/>
      <dgm:t>
        <a:bodyPr/>
        <a:lstStyle/>
        <a:p>
          <a:endParaRPr lang="ru-RU"/>
        </a:p>
      </dgm:t>
    </dgm:pt>
    <dgm:pt modelId="{E48A0737-01A1-4563-90F4-F0ACEDA15AD8}" type="sibTrans" cxnId="{ECC0ED9D-8329-404D-B629-40993EB9928B}">
      <dgm:prSet/>
      <dgm:spPr/>
      <dgm:t>
        <a:bodyPr/>
        <a:lstStyle/>
        <a:p>
          <a:endParaRPr lang="ru-RU"/>
        </a:p>
      </dgm:t>
    </dgm:pt>
    <dgm:pt modelId="{AF921C83-694B-4799-88E0-5D9567B82635}">
      <dgm:prSet phldrT="[Текст]" custT="1"/>
      <dgm:spPr/>
      <dgm:t>
        <a:bodyPr/>
        <a:lstStyle/>
        <a:p>
          <a:r>
            <a:rPr lang="ru-RU" sz="1600" dirty="0" smtClean="0"/>
            <a:t>Использование земель в </a:t>
          </a:r>
          <a:r>
            <a:rPr lang="ru-RU" sz="1600" dirty="0" err="1" smtClean="0"/>
            <a:t>Дубоссарском</a:t>
          </a:r>
          <a:r>
            <a:rPr lang="ru-RU" sz="1600" dirty="0" smtClean="0"/>
            <a:t> районе</a:t>
          </a:r>
          <a:endParaRPr lang="ru-RU" sz="1600" dirty="0"/>
        </a:p>
      </dgm:t>
    </dgm:pt>
    <dgm:pt modelId="{988996B9-C015-4EA8-8FF7-F766E1328B7A}" type="parTrans" cxnId="{3B3D61D5-6AE5-40A0-B3AD-1717BB79439A}">
      <dgm:prSet/>
      <dgm:spPr/>
      <dgm:t>
        <a:bodyPr/>
        <a:lstStyle/>
        <a:p>
          <a:endParaRPr lang="ru-RU"/>
        </a:p>
      </dgm:t>
    </dgm:pt>
    <dgm:pt modelId="{27EB272F-D935-4ED5-B28C-4DDEAC05FCC3}" type="sibTrans" cxnId="{3B3D61D5-6AE5-40A0-B3AD-1717BB79439A}">
      <dgm:prSet/>
      <dgm:spPr/>
      <dgm:t>
        <a:bodyPr/>
        <a:lstStyle/>
        <a:p>
          <a:endParaRPr lang="ru-RU"/>
        </a:p>
      </dgm:t>
    </dgm:pt>
    <dgm:pt modelId="{295E2071-21E6-459C-A07F-CC5477471130}">
      <dgm:prSet phldrT="[Текст]" custT="1"/>
      <dgm:spPr/>
      <dgm:t>
        <a:bodyPr/>
        <a:lstStyle/>
        <a:p>
          <a:r>
            <a:rPr lang="ru-RU" sz="1600" dirty="0" smtClean="0"/>
            <a:t>«Телефонная война» </a:t>
          </a:r>
          <a:endParaRPr lang="ru-RU" sz="1600" dirty="0"/>
        </a:p>
      </dgm:t>
    </dgm:pt>
    <dgm:pt modelId="{CA5D1D25-BEF7-4131-B1B4-4D00FAC697EC}" type="parTrans" cxnId="{92513450-BEBF-4430-8ADB-50F59A0C4F3F}">
      <dgm:prSet/>
      <dgm:spPr/>
      <dgm:t>
        <a:bodyPr/>
        <a:lstStyle/>
        <a:p>
          <a:endParaRPr lang="ru-RU"/>
        </a:p>
      </dgm:t>
    </dgm:pt>
    <dgm:pt modelId="{8E69C9BB-9FEA-448A-957B-99DF4F082CE8}" type="sibTrans" cxnId="{92513450-BEBF-4430-8ADB-50F59A0C4F3F}">
      <dgm:prSet/>
      <dgm:spPr/>
      <dgm:t>
        <a:bodyPr/>
        <a:lstStyle/>
        <a:p>
          <a:endParaRPr lang="ru-RU"/>
        </a:p>
      </dgm:t>
    </dgm:pt>
    <dgm:pt modelId="{F656ECA4-8A5A-42D5-B645-BCC07DD8B7CE}" type="pres">
      <dgm:prSet presAssocID="{29BC8869-587E-470F-B2D1-8B2CFD968E73}" presName="arrowDiagram" presStyleCnt="0">
        <dgm:presLayoutVars>
          <dgm:chMax val="5"/>
          <dgm:dir/>
          <dgm:resizeHandles val="exact"/>
        </dgm:presLayoutVars>
      </dgm:prSet>
      <dgm:spPr/>
    </dgm:pt>
    <dgm:pt modelId="{ADCCD716-AF1C-40FA-B340-BBDD729E8593}" type="pres">
      <dgm:prSet presAssocID="{29BC8869-587E-470F-B2D1-8B2CFD968E73}" presName="arrow" presStyleLbl="bgShp" presStyleIdx="0" presStyleCnt="1" custScaleX="94739"/>
      <dgm:spPr>
        <a:solidFill>
          <a:schemeClr val="accent6">
            <a:lumMod val="75000"/>
          </a:schemeClr>
        </a:solidFill>
      </dgm:spPr>
    </dgm:pt>
    <dgm:pt modelId="{2C505876-AB71-47B0-ACC6-AE11EEDBDBC8}" type="pres">
      <dgm:prSet presAssocID="{29BC8869-587E-470F-B2D1-8B2CFD968E73}" presName="arrowDiagram5" presStyleCnt="0"/>
      <dgm:spPr/>
    </dgm:pt>
    <dgm:pt modelId="{D0A772D2-81E5-4F1A-A448-EE31C47951A0}" type="pres">
      <dgm:prSet presAssocID="{7004FA9B-D7D0-4700-A4EF-F44C8A46B650}" presName="bullet5a" presStyleLbl="node1" presStyleIdx="0" presStyleCnt="5" custLinFactNeighborX="46824" custLinFactNeighborY="39020"/>
      <dgm:spPr>
        <a:solidFill>
          <a:schemeClr val="accent2"/>
        </a:solidFill>
      </dgm:spPr>
    </dgm:pt>
    <dgm:pt modelId="{09988776-528A-46F2-8AEA-984C42AC00D1}" type="pres">
      <dgm:prSet presAssocID="{7004FA9B-D7D0-4700-A4EF-F44C8A46B650}" presName="textBox5a" presStyleLbl="revTx" presStyleIdx="0" presStyleCnt="5" custScaleX="206382" custScaleY="50435" custLinFactNeighborX="55973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FC5F-7DC5-440C-B917-B87354042587}" type="pres">
      <dgm:prSet presAssocID="{1D512747-3F95-43E2-998F-88F779C65FF4}" presName="bullet5b" presStyleLbl="node1" presStyleIdx="1" presStyleCnt="5" custLinFactNeighborX="9427" custLinFactNeighborY="29628"/>
      <dgm:spPr>
        <a:solidFill>
          <a:schemeClr val="accent2"/>
        </a:solidFill>
      </dgm:spPr>
    </dgm:pt>
    <dgm:pt modelId="{AB1C5FAD-98F9-452A-882A-32AB3993EDF2}" type="pres">
      <dgm:prSet presAssocID="{1D512747-3F95-43E2-998F-88F779C65FF4}" presName="textBox5b" presStyleLbl="revTx" presStyleIdx="1" presStyleCnt="5" custScaleX="182805" custScaleY="71846" custLinFactNeighborX="15257" custLinFactNeighborY="1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7D36E-4988-42D2-9C03-B22B1DA08D9B}" type="pres">
      <dgm:prSet presAssocID="{97690014-A139-4512-B4E5-7314072818DA}" presName="bullet5c" presStyleLbl="node1" presStyleIdx="2" presStyleCnt="5"/>
      <dgm:spPr>
        <a:solidFill>
          <a:schemeClr val="accent2"/>
        </a:solidFill>
      </dgm:spPr>
    </dgm:pt>
    <dgm:pt modelId="{1CDF9A5A-0EDB-45CD-8892-DFD615A4F4E4}" type="pres">
      <dgm:prSet presAssocID="{97690014-A139-4512-B4E5-7314072818DA}" presName="textBox5c" presStyleLbl="revTx" presStyleIdx="2" presStyleCnt="5" custScaleX="192560" custScaleY="67953" custLinFactNeighborX="5449" custLinFactNeighborY="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6F88A-F8BC-4F33-993C-D5A7A641ED4F}" type="pres">
      <dgm:prSet presAssocID="{AF921C83-694B-4799-88E0-5D9567B82635}" presName="bullet5d" presStyleLbl="node1" presStyleIdx="3" presStyleCnt="5"/>
      <dgm:spPr>
        <a:solidFill>
          <a:schemeClr val="accent2"/>
        </a:solidFill>
      </dgm:spPr>
    </dgm:pt>
    <dgm:pt modelId="{82F160DA-DE85-42B0-A9B3-FB442749F301}" type="pres">
      <dgm:prSet presAssocID="{AF921C83-694B-4799-88E0-5D9567B82635}" presName="textBox5d" presStyleLbl="revTx" presStyleIdx="3" presStyleCnt="5" custScaleX="164078" custScaleY="82393" custLinFactNeighborX="73376" custLinFactNeighborY="-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BFDC4-96B9-4C11-B152-526E19F8378D}" type="pres">
      <dgm:prSet presAssocID="{295E2071-21E6-459C-A07F-CC5477471130}" presName="bullet5e" presStyleLbl="node1" presStyleIdx="4" presStyleCnt="5"/>
      <dgm:spPr>
        <a:solidFill>
          <a:schemeClr val="accent2"/>
        </a:solidFill>
      </dgm:spPr>
    </dgm:pt>
    <dgm:pt modelId="{EFA1E905-77A8-4565-B1B3-C933E5442743}" type="pres">
      <dgm:prSet presAssocID="{295E2071-21E6-459C-A07F-CC5477471130}" presName="textBox5e" presStyleLbl="revTx" presStyleIdx="4" presStyleCnt="5" custScaleX="161194" custScaleY="26995" custLinFactX="-45359" custLinFactNeighborX="-100000" custLinFactNeighborY="-1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3D6BE-9079-469B-8775-C1BFB906BC0C}" srcId="{29BC8869-587E-470F-B2D1-8B2CFD968E73}" destId="{7004FA9B-D7D0-4700-A4EF-F44C8A46B650}" srcOrd="0" destOrd="0" parTransId="{C8B66FFE-4A23-445F-8155-FB2F05A63823}" sibTransId="{3051B5D1-AF2D-4E43-ABD0-6AB54095DA76}"/>
    <dgm:cxn modelId="{71A86157-CBE3-4ED5-9B0F-F76911919B68}" srcId="{29BC8869-587E-470F-B2D1-8B2CFD968E73}" destId="{1D512747-3F95-43E2-998F-88F779C65FF4}" srcOrd="1" destOrd="0" parTransId="{85B307F2-2A76-4A7E-B946-29154F76709B}" sibTransId="{CDB923C8-1B08-4C8E-9A06-43B71096940A}"/>
    <dgm:cxn modelId="{3B3D61D5-6AE5-40A0-B3AD-1717BB79439A}" srcId="{29BC8869-587E-470F-B2D1-8B2CFD968E73}" destId="{AF921C83-694B-4799-88E0-5D9567B82635}" srcOrd="3" destOrd="0" parTransId="{988996B9-C015-4EA8-8FF7-F766E1328B7A}" sibTransId="{27EB272F-D935-4ED5-B28C-4DDEAC05FCC3}"/>
    <dgm:cxn modelId="{44371721-444B-45FC-B5B5-4306467F4ED5}" type="presOf" srcId="{295E2071-21E6-459C-A07F-CC5477471130}" destId="{EFA1E905-77A8-4565-B1B3-C933E5442743}" srcOrd="0" destOrd="0" presId="urn:microsoft.com/office/officeart/2005/8/layout/arrow2"/>
    <dgm:cxn modelId="{689C6725-CF0D-4935-9E51-FD196D2DB472}" type="presOf" srcId="{1D512747-3F95-43E2-998F-88F779C65FF4}" destId="{AB1C5FAD-98F9-452A-882A-32AB3993EDF2}" srcOrd="0" destOrd="0" presId="urn:microsoft.com/office/officeart/2005/8/layout/arrow2"/>
    <dgm:cxn modelId="{76CCFEB5-97B5-44CE-9B1B-E24CDA852BCB}" type="presOf" srcId="{29BC8869-587E-470F-B2D1-8B2CFD968E73}" destId="{F656ECA4-8A5A-42D5-B645-BCC07DD8B7CE}" srcOrd="0" destOrd="0" presId="urn:microsoft.com/office/officeart/2005/8/layout/arrow2"/>
    <dgm:cxn modelId="{48FF945B-9609-43D6-B6BF-4071073331F1}" type="presOf" srcId="{97690014-A139-4512-B4E5-7314072818DA}" destId="{1CDF9A5A-0EDB-45CD-8892-DFD615A4F4E4}" srcOrd="0" destOrd="0" presId="urn:microsoft.com/office/officeart/2005/8/layout/arrow2"/>
    <dgm:cxn modelId="{ECC0ED9D-8329-404D-B629-40993EB9928B}" srcId="{29BC8869-587E-470F-B2D1-8B2CFD968E73}" destId="{97690014-A139-4512-B4E5-7314072818DA}" srcOrd="2" destOrd="0" parTransId="{1C6BF5AA-8931-4AE4-A2CF-3B53BD5340BA}" sibTransId="{E48A0737-01A1-4563-90F4-F0ACEDA15AD8}"/>
    <dgm:cxn modelId="{94A231C2-AA64-4BD6-BFFD-E2181C030650}" type="presOf" srcId="{7004FA9B-D7D0-4700-A4EF-F44C8A46B650}" destId="{09988776-528A-46F2-8AEA-984C42AC00D1}" srcOrd="0" destOrd="0" presId="urn:microsoft.com/office/officeart/2005/8/layout/arrow2"/>
    <dgm:cxn modelId="{92513450-BEBF-4430-8ADB-50F59A0C4F3F}" srcId="{29BC8869-587E-470F-B2D1-8B2CFD968E73}" destId="{295E2071-21E6-459C-A07F-CC5477471130}" srcOrd="4" destOrd="0" parTransId="{CA5D1D25-BEF7-4131-B1B4-4D00FAC697EC}" sibTransId="{8E69C9BB-9FEA-448A-957B-99DF4F082CE8}"/>
    <dgm:cxn modelId="{4D5C3B3A-0949-4077-9C6A-F129EA649BCF}" type="presOf" srcId="{AF921C83-694B-4799-88E0-5D9567B82635}" destId="{82F160DA-DE85-42B0-A9B3-FB442749F301}" srcOrd="0" destOrd="0" presId="urn:microsoft.com/office/officeart/2005/8/layout/arrow2"/>
    <dgm:cxn modelId="{098F5003-50E2-4ABD-BB4E-7E441FE88DC2}" type="presParOf" srcId="{F656ECA4-8A5A-42D5-B645-BCC07DD8B7CE}" destId="{ADCCD716-AF1C-40FA-B340-BBDD729E8593}" srcOrd="0" destOrd="0" presId="urn:microsoft.com/office/officeart/2005/8/layout/arrow2"/>
    <dgm:cxn modelId="{09858709-4CAC-4517-92B8-6F373CC5765C}" type="presParOf" srcId="{F656ECA4-8A5A-42D5-B645-BCC07DD8B7CE}" destId="{2C505876-AB71-47B0-ACC6-AE11EEDBDBC8}" srcOrd="1" destOrd="0" presId="urn:microsoft.com/office/officeart/2005/8/layout/arrow2"/>
    <dgm:cxn modelId="{362A7CA9-9F66-4831-8C80-05FC02A2B924}" type="presParOf" srcId="{2C505876-AB71-47B0-ACC6-AE11EEDBDBC8}" destId="{D0A772D2-81E5-4F1A-A448-EE31C47951A0}" srcOrd="0" destOrd="0" presId="urn:microsoft.com/office/officeart/2005/8/layout/arrow2"/>
    <dgm:cxn modelId="{6A971F6C-67DF-440E-AA4F-34FBC35DB7C0}" type="presParOf" srcId="{2C505876-AB71-47B0-ACC6-AE11EEDBDBC8}" destId="{09988776-528A-46F2-8AEA-984C42AC00D1}" srcOrd="1" destOrd="0" presId="urn:microsoft.com/office/officeart/2005/8/layout/arrow2"/>
    <dgm:cxn modelId="{407B03B0-21AB-4292-8E3D-0F0B564EB095}" type="presParOf" srcId="{2C505876-AB71-47B0-ACC6-AE11EEDBDBC8}" destId="{FDF1FC5F-7DC5-440C-B917-B87354042587}" srcOrd="2" destOrd="0" presId="urn:microsoft.com/office/officeart/2005/8/layout/arrow2"/>
    <dgm:cxn modelId="{B9860005-A335-42B5-B9C6-F8C29ECDA61E}" type="presParOf" srcId="{2C505876-AB71-47B0-ACC6-AE11EEDBDBC8}" destId="{AB1C5FAD-98F9-452A-882A-32AB3993EDF2}" srcOrd="3" destOrd="0" presId="urn:microsoft.com/office/officeart/2005/8/layout/arrow2"/>
    <dgm:cxn modelId="{CAFBFA9F-A1D4-4C47-A7B5-6F580D0329F6}" type="presParOf" srcId="{2C505876-AB71-47B0-ACC6-AE11EEDBDBC8}" destId="{75C7D36E-4988-42D2-9C03-B22B1DA08D9B}" srcOrd="4" destOrd="0" presId="urn:microsoft.com/office/officeart/2005/8/layout/arrow2"/>
    <dgm:cxn modelId="{FC12DC6F-7A9D-4350-94AB-FE4B047262D5}" type="presParOf" srcId="{2C505876-AB71-47B0-ACC6-AE11EEDBDBC8}" destId="{1CDF9A5A-0EDB-45CD-8892-DFD615A4F4E4}" srcOrd="5" destOrd="0" presId="urn:microsoft.com/office/officeart/2005/8/layout/arrow2"/>
    <dgm:cxn modelId="{9D2583EF-5F4B-46EC-9B6A-021C8F2DD4B6}" type="presParOf" srcId="{2C505876-AB71-47B0-ACC6-AE11EEDBDBC8}" destId="{A656F88A-F8BC-4F33-993C-D5A7A641ED4F}" srcOrd="6" destOrd="0" presId="urn:microsoft.com/office/officeart/2005/8/layout/arrow2"/>
    <dgm:cxn modelId="{456D4775-8936-4EE3-8B9B-81A9093B10A7}" type="presParOf" srcId="{2C505876-AB71-47B0-ACC6-AE11EEDBDBC8}" destId="{82F160DA-DE85-42B0-A9B3-FB442749F301}" srcOrd="7" destOrd="0" presId="urn:microsoft.com/office/officeart/2005/8/layout/arrow2"/>
    <dgm:cxn modelId="{0EC9D7D0-B674-43A4-ACCA-597B3D698B12}" type="presParOf" srcId="{2C505876-AB71-47B0-ACC6-AE11EEDBDBC8}" destId="{6B8BFDC4-96B9-4C11-B152-526E19F8378D}" srcOrd="8" destOrd="0" presId="urn:microsoft.com/office/officeart/2005/8/layout/arrow2"/>
    <dgm:cxn modelId="{8A868E62-0F83-4C06-9A69-51E39B50A455}" type="presParOf" srcId="{2C505876-AB71-47B0-ACC6-AE11EEDBDBC8}" destId="{EFA1E905-77A8-4565-B1B3-C933E544274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3C38-8AEB-4E8E-A324-29971BAD4019}">
      <dsp:nvSpPr>
        <dsp:cNvPr id="0" name=""/>
        <dsp:cNvSpPr/>
      </dsp:nvSpPr>
      <dsp:spPr>
        <a:xfrm>
          <a:off x="3347864" y="2257445"/>
          <a:ext cx="1638300" cy="16383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n w="3175">
                <a:noFill/>
              </a:ln>
              <a:solidFill>
                <a:schemeClr val="tx1"/>
              </a:solidFill>
            </a:rPr>
            <a:t>Всего 9</a:t>
          </a:r>
          <a:endParaRPr lang="ru-RU" sz="3100" kern="1200" dirty="0">
            <a:ln w="3175">
              <a:noFill/>
            </a:ln>
            <a:solidFill>
              <a:schemeClr val="tx1"/>
            </a:solidFill>
          </a:endParaRPr>
        </a:p>
      </dsp:txBody>
      <dsp:txXfrm>
        <a:off x="3587787" y="2497368"/>
        <a:ext cx="1158454" cy="1158454"/>
      </dsp:txXfrm>
    </dsp:sp>
    <dsp:sp modelId="{2C75821F-B7E4-4FDF-917C-C24B821DA2D3}">
      <dsp:nvSpPr>
        <dsp:cNvPr id="0" name=""/>
        <dsp:cNvSpPr/>
      </dsp:nvSpPr>
      <dsp:spPr>
        <a:xfrm rot="20644526">
          <a:off x="4939828" y="2511597"/>
          <a:ext cx="24148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4811" y="0"/>
              </a:lnTo>
            </a:path>
          </a:pathLst>
        </a:cu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DBB97-0A41-4A08-BC57-990837184838}">
      <dsp:nvSpPr>
        <dsp:cNvPr id="0" name=""/>
        <dsp:cNvSpPr/>
      </dsp:nvSpPr>
      <dsp:spPr>
        <a:xfrm>
          <a:off x="7308304" y="1243062"/>
          <a:ext cx="1483115" cy="14513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 w="3175">
                <a:noFill/>
              </a:ln>
              <a:solidFill>
                <a:schemeClr val="tx1"/>
              </a:solidFill>
            </a:rPr>
            <a:t>Тирасполь 1</a:t>
          </a:r>
          <a:endParaRPr lang="ru-RU" sz="1600" kern="1200" dirty="0">
            <a:ln w="3175">
              <a:noFill/>
            </a:ln>
            <a:solidFill>
              <a:schemeClr val="tx1"/>
            </a:solidFill>
          </a:endParaRPr>
        </a:p>
      </dsp:txBody>
      <dsp:txXfrm>
        <a:off x="7525501" y="1455607"/>
        <a:ext cx="1048721" cy="1026259"/>
      </dsp:txXfrm>
    </dsp:sp>
    <dsp:sp modelId="{65E1EDE4-24C9-48ED-9876-044B6F1840AA}">
      <dsp:nvSpPr>
        <dsp:cNvPr id="0" name=""/>
        <dsp:cNvSpPr/>
      </dsp:nvSpPr>
      <dsp:spPr>
        <a:xfrm rot="1428141">
          <a:off x="4941821" y="3648326"/>
          <a:ext cx="10426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2673" y="0"/>
              </a:lnTo>
            </a:path>
          </a:pathLst>
        </a:cu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FBB99-D6CD-45B5-B2D1-2F1E39FEDA55}">
      <dsp:nvSpPr>
        <dsp:cNvPr id="0" name=""/>
        <dsp:cNvSpPr/>
      </dsp:nvSpPr>
      <dsp:spPr>
        <a:xfrm>
          <a:off x="5940151" y="3409589"/>
          <a:ext cx="1679015" cy="16388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n w="3175">
                <a:noFill/>
              </a:ln>
              <a:solidFill>
                <a:schemeClr val="tx1"/>
              </a:solidFill>
            </a:rPr>
            <a:t>Бендеры 4</a:t>
          </a:r>
          <a:endParaRPr lang="ru-RU" sz="2100" kern="1200" dirty="0">
            <a:ln w="3175">
              <a:noFill/>
            </a:ln>
            <a:solidFill>
              <a:schemeClr val="tx1"/>
            </a:solidFill>
          </a:endParaRPr>
        </a:p>
      </dsp:txBody>
      <dsp:txXfrm>
        <a:off x="6186037" y="3649600"/>
        <a:ext cx="1187243" cy="1158873"/>
      </dsp:txXfrm>
    </dsp:sp>
    <dsp:sp modelId="{6D76CB83-0883-47BC-A800-B4B0A26ED985}">
      <dsp:nvSpPr>
        <dsp:cNvPr id="0" name=""/>
        <dsp:cNvSpPr/>
      </dsp:nvSpPr>
      <dsp:spPr>
        <a:xfrm rot="12649879">
          <a:off x="2422702" y="2332573"/>
          <a:ext cx="995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504" y="0"/>
              </a:lnTo>
            </a:path>
          </a:pathLst>
        </a:cu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93706-5120-4AF5-9BE8-461D80DF1727}">
      <dsp:nvSpPr>
        <dsp:cNvPr id="0" name=""/>
        <dsp:cNvSpPr/>
      </dsp:nvSpPr>
      <dsp:spPr>
        <a:xfrm>
          <a:off x="836871" y="764948"/>
          <a:ext cx="1656172" cy="16365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n w="3175">
                <a:noFill/>
              </a:ln>
              <a:solidFill>
                <a:schemeClr val="tx1"/>
              </a:solidFill>
            </a:rPr>
            <a:t>Кишинев 4</a:t>
          </a:r>
          <a:endParaRPr lang="ru-RU" sz="2100" kern="1200" dirty="0">
            <a:ln w="3175">
              <a:noFill/>
            </a:ln>
            <a:solidFill>
              <a:schemeClr val="tx1"/>
            </a:solidFill>
          </a:endParaRPr>
        </a:p>
      </dsp:txBody>
      <dsp:txXfrm>
        <a:off x="1079412" y="1004613"/>
        <a:ext cx="1171090" cy="1157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CD716-AF1C-40FA-B340-BBDD729E8593}">
      <dsp:nvSpPr>
        <dsp:cNvPr id="0" name=""/>
        <dsp:cNvSpPr/>
      </dsp:nvSpPr>
      <dsp:spPr>
        <a:xfrm>
          <a:off x="-69851" y="0"/>
          <a:ext cx="7313147" cy="48245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772D2-81E5-4F1A-A448-EE31C47951A0}">
      <dsp:nvSpPr>
        <dsp:cNvPr id="0" name=""/>
        <dsp:cNvSpPr/>
      </dsp:nvSpPr>
      <dsp:spPr>
        <a:xfrm>
          <a:off x="570573" y="3656802"/>
          <a:ext cx="177542" cy="177542"/>
        </a:xfrm>
        <a:prstGeom prst="ellipse">
          <a:avLst/>
        </a:prstGeom>
        <a:solidFill>
          <a:schemeClr val="accent2"/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88776-528A-46F2-8AEA-984C42AC00D1}">
      <dsp:nvSpPr>
        <dsp:cNvPr id="0" name=""/>
        <dsp:cNvSpPr/>
      </dsp:nvSpPr>
      <dsp:spPr>
        <a:xfrm>
          <a:off x="604344" y="3960445"/>
          <a:ext cx="2086981" cy="57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7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Мост Бычок - </a:t>
          </a:r>
          <a:br>
            <a:rPr lang="ru-RU" sz="1600" kern="1200" dirty="0" smtClean="0"/>
          </a:br>
          <a:r>
            <a:rPr lang="ru-RU" sz="1600" kern="1200" dirty="0" err="1" smtClean="0"/>
            <a:t>Гура-Быкулуй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604344" y="3960445"/>
        <a:ext cx="2086981" cy="579114"/>
      </dsp:txXfrm>
    </dsp:sp>
    <dsp:sp modelId="{FDF1FC5F-7DC5-440C-B917-B87354042587}">
      <dsp:nvSpPr>
        <dsp:cNvPr id="0" name=""/>
        <dsp:cNvSpPr/>
      </dsp:nvSpPr>
      <dsp:spPr>
        <a:xfrm>
          <a:off x="1474684" y="2746442"/>
          <a:ext cx="277893" cy="277893"/>
        </a:xfrm>
        <a:prstGeom prst="ellipse">
          <a:avLst/>
        </a:prstGeom>
        <a:solidFill>
          <a:schemeClr val="accent2"/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C5FAD-98F9-452A-882A-32AB3993EDF2}">
      <dsp:nvSpPr>
        <dsp:cNvPr id="0" name=""/>
        <dsp:cNvSpPr/>
      </dsp:nvSpPr>
      <dsp:spPr>
        <a:xfrm>
          <a:off x="1252407" y="3312367"/>
          <a:ext cx="2342457" cy="145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5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Апостилирование</a:t>
          </a:r>
          <a:r>
            <a:rPr lang="ru-RU" sz="1600" kern="1200" dirty="0" smtClean="0"/>
            <a:t> дипломов </a:t>
          </a:r>
          <a:endParaRPr lang="ru-RU" sz="1600" kern="1200" dirty="0"/>
        </a:p>
      </dsp:txBody>
      <dsp:txXfrm>
        <a:off x="1252407" y="3312367"/>
        <a:ext cx="2342457" cy="1452352"/>
      </dsp:txXfrm>
    </dsp:sp>
    <dsp:sp modelId="{75C7D36E-4988-42D2-9C03-B22B1DA08D9B}">
      <dsp:nvSpPr>
        <dsp:cNvPr id="0" name=""/>
        <dsp:cNvSpPr/>
      </dsp:nvSpPr>
      <dsp:spPr>
        <a:xfrm>
          <a:off x="2683569" y="1927884"/>
          <a:ext cx="370524" cy="370524"/>
        </a:xfrm>
        <a:prstGeom prst="ellipse">
          <a:avLst/>
        </a:prstGeom>
        <a:solidFill>
          <a:schemeClr val="accent2"/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F9A5A-0EDB-45CD-8892-DFD615A4F4E4}">
      <dsp:nvSpPr>
        <dsp:cNvPr id="0" name=""/>
        <dsp:cNvSpPr/>
      </dsp:nvSpPr>
      <dsp:spPr>
        <a:xfrm>
          <a:off x="2260524" y="2550019"/>
          <a:ext cx="2868791" cy="184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3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Вопрос со школами </a:t>
          </a:r>
          <a:br>
            <a:rPr lang="ru-RU" sz="1600" kern="1200" dirty="0" smtClean="0"/>
          </a:br>
          <a:r>
            <a:rPr lang="ru-RU" sz="1600" kern="1200" dirty="0" smtClean="0"/>
            <a:t>с преподаванием на латинской графике </a:t>
          </a:r>
          <a:endParaRPr lang="ru-RU" sz="1600" kern="1200" dirty="0"/>
        </a:p>
      </dsp:txBody>
      <dsp:txXfrm>
        <a:off x="2260524" y="2550019"/>
        <a:ext cx="2868791" cy="1842470"/>
      </dsp:txXfrm>
    </dsp:sp>
    <dsp:sp modelId="{A656F88A-F8BC-4F33-993C-D5A7A641ED4F}">
      <dsp:nvSpPr>
        <dsp:cNvPr id="0" name=""/>
        <dsp:cNvSpPr/>
      </dsp:nvSpPr>
      <dsp:spPr>
        <a:xfrm>
          <a:off x="4119351" y="1352799"/>
          <a:ext cx="478593" cy="478593"/>
        </a:xfrm>
        <a:prstGeom prst="ellipse">
          <a:avLst/>
        </a:prstGeom>
        <a:solidFill>
          <a:schemeClr val="accent2"/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160DA-DE85-42B0-A9B3-FB442749F301}">
      <dsp:nvSpPr>
        <dsp:cNvPr id="0" name=""/>
        <dsp:cNvSpPr/>
      </dsp:nvSpPr>
      <dsp:spPr>
        <a:xfrm>
          <a:off x="4996830" y="1712230"/>
          <a:ext cx="2533120" cy="2663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59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Использование земель в </a:t>
          </a:r>
          <a:r>
            <a:rPr lang="ru-RU" sz="1600" kern="1200" dirty="0" err="1" smtClean="0"/>
            <a:t>Дубоссарском</a:t>
          </a:r>
          <a:r>
            <a:rPr lang="ru-RU" sz="1600" kern="1200" dirty="0" smtClean="0"/>
            <a:t> районе</a:t>
          </a:r>
          <a:endParaRPr lang="ru-RU" sz="1600" kern="1200" dirty="0"/>
        </a:p>
      </dsp:txBody>
      <dsp:txXfrm>
        <a:off x="4996830" y="1712230"/>
        <a:ext cx="2533120" cy="2663303"/>
      </dsp:txXfrm>
    </dsp:sp>
    <dsp:sp modelId="{6B8BFDC4-96B9-4C11-B152-526E19F8378D}">
      <dsp:nvSpPr>
        <dsp:cNvPr id="0" name=""/>
        <dsp:cNvSpPr/>
      </dsp:nvSpPr>
      <dsp:spPr>
        <a:xfrm>
          <a:off x="5597588" y="968766"/>
          <a:ext cx="609821" cy="609821"/>
        </a:xfrm>
        <a:prstGeom prst="ellipse">
          <a:avLst/>
        </a:prstGeom>
        <a:solidFill>
          <a:schemeClr val="accent2"/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1E905-77A8-4565-B1B3-C933E5442743}">
      <dsp:nvSpPr>
        <dsp:cNvPr id="0" name=""/>
        <dsp:cNvSpPr/>
      </dsp:nvSpPr>
      <dsp:spPr>
        <a:xfrm>
          <a:off x="3186000" y="2110313"/>
          <a:ext cx="2488596" cy="95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13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«Телефонная война» </a:t>
          </a:r>
          <a:endParaRPr lang="ru-RU" sz="1600" kern="1200" dirty="0"/>
        </a:p>
      </dsp:txBody>
      <dsp:txXfrm>
        <a:off x="3186000" y="2110313"/>
        <a:ext cx="2488596" cy="95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0.82287</cdr:x>
      <cdr:y>0.01825</cdr:y>
    </cdr:from>
    <cdr:to>
      <cdr:x>0.82287</cdr:x>
      <cdr:y>0.92987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7524329" y="95846"/>
          <a:ext cx="0" cy="478880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2/9/2018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601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2/9/2018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916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10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69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585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10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5554-2A3F-484C-AA6E-A068625AA07D}" type="datetimeFigureOut">
              <a:rPr lang="ru-RU"/>
              <a:pPr>
                <a:defRPr/>
              </a:pPr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F399-AC61-4A68-961C-9D24C5D409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8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ru-RU" smtClean="0"/>
              <a:pPr/>
              <a:t>09.02.2018</a:t>
            </a:fld>
            <a:endParaRPr lang="ru-RU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ru-RU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MID_cu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674" y="306810"/>
            <a:ext cx="1610022" cy="1610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5730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Итоги внешнеполитического года </a:t>
            </a:r>
          </a:p>
          <a:p>
            <a:pPr algn="ctr"/>
            <a:r>
              <a:rPr lang="ru-RU" sz="4000" dirty="0" smtClean="0">
                <a:latin typeface="Calibri" panose="020F0502020204030204" pitchFamily="34" charset="0"/>
              </a:rPr>
              <a:t>2017</a:t>
            </a:r>
            <a:endParaRPr lang="ru-RU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1515"/>
            <a:ext cx="91440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Международная гуманитарно-техническая </a:t>
            </a:r>
            <a:br>
              <a:rPr lang="ru-RU" sz="3000" dirty="0" smtClean="0"/>
            </a:br>
            <a:r>
              <a:rPr lang="ru-RU" sz="3000" dirty="0" smtClean="0"/>
              <a:t>помощь Приднестровью</a:t>
            </a:r>
            <a:endParaRPr lang="ru-RU" sz="3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23408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56176" y="638132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Суммы указаны в млн. долл. США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75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Принятые файлы\Васильев Владимир\05705005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6423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5050904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Президент </a:t>
            </a:r>
            <a:r>
              <a:rPr lang="ru-RU" dirty="0"/>
              <a:t>ПМР выступил перед студентами и </a:t>
            </a:r>
            <a:r>
              <a:rPr lang="ru-RU" dirty="0" smtClean="0"/>
              <a:t>преподавателями Оксфорда </a:t>
            </a:r>
            <a:r>
              <a:rPr lang="ru-RU" dirty="0"/>
              <a:t>с лекцией об историко-правовых основах государственности </a:t>
            </a:r>
            <a:r>
              <a:rPr lang="ru-RU" dirty="0" smtClean="0"/>
              <a:t>Приднестровья</a:t>
            </a:r>
          </a:p>
          <a:p>
            <a:endParaRPr lang="ru-RU" dirty="0" smtClean="0"/>
          </a:p>
          <a:p>
            <a:r>
              <a:rPr lang="ru-RU" dirty="0" smtClean="0"/>
              <a:t>Встреча с </a:t>
            </a:r>
            <a:r>
              <a:rPr lang="ru-RU" dirty="0"/>
              <a:t>Чрезвычайным и Полномочным послом РФ в Великобритании Александром Яковенко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Встреча с </a:t>
            </a:r>
            <a:r>
              <a:rPr lang="ru-RU" dirty="0"/>
              <a:t>директором Управления по делам Восточной Европы и Центральной Азии МИД Великобритании Николой </a:t>
            </a:r>
            <a:r>
              <a:rPr lang="ru-RU" dirty="0" err="1"/>
              <a:t>Поллитт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3740"/>
            <a:ext cx="9144000" cy="6932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Визит </a:t>
            </a:r>
            <a:r>
              <a:rPr lang="ru-RU" dirty="0"/>
              <a:t>в </a:t>
            </a:r>
            <a:r>
              <a:rPr lang="ru-RU" dirty="0" smtClean="0"/>
              <a:t>Великобританию</a:t>
            </a:r>
            <a:endParaRPr lang="ru-RU" dirty="0"/>
          </a:p>
        </p:txBody>
      </p:sp>
      <p:pic>
        <p:nvPicPr>
          <p:cNvPr id="2054" name="Picture 6" descr="D:\Принятые файлы\Васильев Владимир\057050052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6" y="2780928"/>
            <a:ext cx="3209424" cy="21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L\Desktop\fotosposlomross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69" y="4553156"/>
            <a:ext cx="2471913" cy="23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670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alibri" panose="020F0502020204030204" pitchFamily="34" charset="0"/>
              </a:rPr>
              <a:t>13-17 июня 2017 </a:t>
            </a:r>
            <a:r>
              <a:rPr lang="ru-RU" i="1" dirty="0" smtClean="0">
                <a:latin typeface="Calibri" panose="020F0502020204030204" pitchFamily="34" charset="0"/>
              </a:rPr>
              <a:t> года</a:t>
            </a:r>
            <a:endParaRPr lang="ru-RU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796780" cy="45651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</a:t>
            </a:r>
            <a:r>
              <a:rPr lang="ru-RU" dirty="0" smtClean="0"/>
              <a:t>частие </a:t>
            </a:r>
            <a:r>
              <a:rPr lang="ru-RU" dirty="0"/>
              <a:t>в международной конференции «Статус непризнанных государств и их отношения с Израилем» в Тель-Авивском </a:t>
            </a:r>
            <a:r>
              <a:rPr lang="ru-RU" dirty="0" smtClean="0"/>
              <a:t>университете</a:t>
            </a:r>
          </a:p>
          <a:p>
            <a:endParaRPr lang="ru-RU" dirty="0" smtClean="0"/>
          </a:p>
          <a:p>
            <a:r>
              <a:rPr lang="ru-RU" dirty="0" smtClean="0"/>
              <a:t>Участие </a:t>
            </a:r>
            <a:r>
              <a:rPr lang="ru-RU" dirty="0"/>
              <a:t>в эфире государственного радио «Решет Бет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Проведение ряда рабочих встреч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60065"/>
            <a:ext cx="9144000" cy="755899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Визит в Израиль</a:t>
            </a:r>
            <a:endParaRPr lang="ru-RU" dirty="0"/>
          </a:p>
        </p:txBody>
      </p:sp>
      <p:pic>
        <p:nvPicPr>
          <p:cNvPr id="3075" name="Picture 3" descr="C:\Users\MAL\Desktop\telav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8" y="1469926"/>
            <a:ext cx="3600400" cy="23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L\Desktop\signal-2017-11-08-14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80" y="402531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713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alibri" panose="020F0502020204030204" pitchFamily="34" charset="0"/>
              </a:rPr>
              <a:t>7-11 ноября 2017 года</a:t>
            </a:r>
          </a:p>
        </p:txBody>
      </p:sp>
    </p:spTree>
    <p:extLst>
      <p:ext uri="{BB962C8B-B14F-4D97-AF65-F5344CB8AC3E}">
        <p14:creationId xmlns:p14="http://schemas.microsoft.com/office/powerpoint/2010/main" val="24209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850" y="1412776"/>
            <a:ext cx="4636765" cy="54452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в XI Европейском русском </a:t>
            </a:r>
            <a:r>
              <a:rPr lang="ru-RU" dirty="0" smtClean="0"/>
              <a:t>форуме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Встреча с </a:t>
            </a:r>
            <a:r>
              <a:rPr lang="ru-RU" dirty="0"/>
              <a:t>Постоянным Представителем Российской Федерации при НАТО </a:t>
            </a:r>
            <a:r>
              <a:rPr lang="ru-RU" dirty="0" smtClean="0"/>
              <a:t>           А.В</a:t>
            </a:r>
            <a:r>
              <a:rPr lang="ru-RU" dirty="0"/>
              <a:t>. </a:t>
            </a:r>
            <a:r>
              <a:rPr lang="ru-RU" dirty="0" smtClean="0"/>
              <a:t>Грушко</a:t>
            </a:r>
          </a:p>
          <a:p>
            <a:endParaRPr lang="ru-RU" dirty="0" smtClean="0"/>
          </a:p>
          <a:p>
            <a:r>
              <a:rPr lang="ru-RU" dirty="0" smtClean="0"/>
              <a:t>Встреча с </a:t>
            </a:r>
            <a:r>
              <a:rPr lang="ru-RU" dirty="0"/>
              <a:t>Постоянным представителем Российской Федерации при Европейском союзе В.А. </a:t>
            </a:r>
            <a:r>
              <a:rPr lang="ru-RU" dirty="0" smtClean="0"/>
              <a:t>Чижовым</a:t>
            </a:r>
          </a:p>
          <a:p>
            <a:endParaRPr lang="ru-RU" dirty="0" smtClean="0"/>
          </a:p>
          <a:p>
            <a:r>
              <a:rPr lang="ru-RU" dirty="0"/>
              <a:t>Встреча с Министром иностранных дел Южной Осетии </a:t>
            </a:r>
            <a:r>
              <a:rPr lang="ru-RU" dirty="0" smtClean="0"/>
              <a:t>Д.Н. </a:t>
            </a:r>
            <a:r>
              <a:rPr lang="ru-RU" dirty="0" err="1" smtClean="0"/>
              <a:t>Медоевым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12" y="262480"/>
            <a:ext cx="9144000" cy="693271"/>
          </a:xfrm>
        </p:spPr>
        <p:txBody>
          <a:bodyPr/>
          <a:lstStyle/>
          <a:p>
            <a:pPr algn="ctr"/>
            <a:r>
              <a:rPr lang="ru-RU" dirty="0" smtClean="0"/>
              <a:t>Визит в Бельгию</a:t>
            </a:r>
            <a:endParaRPr lang="ru-RU" dirty="0"/>
          </a:p>
        </p:txBody>
      </p:sp>
      <p:pic>
        <p:nvPicPr>
          <p:cNvPr id="4102" name="Picture 6" descr="D:\Принятые файлы\Васильев Владимир\3ec1dd81d2be2f71bc0c0046c0b648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35" y="1115219"/>
            <a:ext cx="3157861" cy="21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AL\Desktop\054048051048053.p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03" y="1700808"/>
            <a:ext cx="2034863" cy="27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AL\Desktop\054048051048049.p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66" y="3231488"/>
            <a:ext cx="2952328" cy="19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MAL\Desktop\img_13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1528"/>
            <a:ext cx="2602737" cy="20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8346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libri" panose="020F0502020204030204" pitchFamily="34" charset="0"/>
              </a:rPr>
              <a:t>3-6 декабря 2017 года</a:t>
            </a:r>
            <a:endParaRPr lang="ru-RU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330824" cy="48531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Открытие </a:t>
            </a:r>
            <a:r>
              <a:rPr lang="ru-RU" dirty="0"/>
              <a:t>«Дома Дружбы Италия – Приднестровье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стреча </a:t>
            </a:r>
            <a:r>
              <a:rPr lang="ru-RU" dirty="0"/>
              <a:t>с советником столичного собрания г. Рима Росарио Рино </a:t>
            </a:r>
            <a:r>
              <a:rPr lang="ru-RU" dirty="0" err="1" smtClean="0"/>
              <a:t>Фабиано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Встреча </a:t>
            </a:r>
            <a:r>
              <a:rPr lang="ru-RU" dirty="0"/>
              <a:t>с представителями Посольства Венесуэлы в </a:t>
            </a:r>
            <a:r>
              <a:rPr lang="ru-RU" dirty="0" smtClean="0"/>
              <a:t>Италии</a:t>
            </a:r>
          </a:p>
          <a:p>
            <a:endParaRPr lang="ru-RU" dirty="0" smtClean="0"/>
          </a:p>
          <a:p>
            <a:r>
              <a:rPr lang="ru-RU" dirty="0" smtClean="0"/>
              <a:t>Встреча  с Послом </a:t>
            </a:r>
            <a:r>
              <a:rPr lang="ru-RU" dirty="0"/>
              <a:t>Южной Осетии в </a:t>
            </a:r>
            <a:r>
              <a:rPr lang="ru-RU" dirty="0" smtClean="0"/>
              <a:t>Италии</a:t>
            </a:r>
          </a:p>
          <a:p>
            <a:endParaRPr lang="ru-RU" dirty="0" smtClean="0"/>
          </a:p>
          <a:p>
            <a:r>
              <a:rPr lang="ru-RU" dirty="0" smtClean="0"/>
              <a:t>Встреча с итальянскими </a:t>
            </a:r>
            <a:r>
              <a:rPr lang="ru-RU" dirty="0"/>
              <a:t>общественными деятелями и </a:t>
            </a:r>
            <a:r>
              <a:rPr lang="ru-RU" dirty="0" smtClean="0"/>
              <a:t>предпринимателями</a:t>
            </a:r>
          </a:p>
          <a:p>
            <a:endParaRPr lang="ru-RU" dirty="0" smtClean="0"/>
          </a:p>
          <a:p>
            <a:r>
              <a:rPr lang="ru-RU" dirty="0" smtClean="0"/>
              <a:t>Пресс-конференция для итальянских СМИ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4045"/>
            <a:ext cx="9144000" cy="693271"/>
          </a:xfrm>
        </p:spPr>
        <p:txBody>
          <a:bodyPr/>
          <a:lstStyle/>
          <a:p>
            <a:pPr algn="ctr"/>
            <a:r>
              <a:rPr lang="ru-RU" dirty="0" smtClean="0"/>
              <a:t>Визит в Итальянскую Республику</a:t>
            </a:r>
            <a:endParaRPr lang="ru-RU" dirty="0"/>
          </a:p>
        </p:txBody>
      </p:sp>
      <p:pic>
        <p:nvPicPr>
          <p:cNvPr id="6146" name="Picture 2" descr="C:\Users\MAL\Desktop\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340768"/>
            <a:ext cx="3117305" cy="19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L\Desktop\6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20" y="3045163"/>
            <a:ext cx="3010682" cy="20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L\Desktop\254677071618365604907598588478840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0" y="4869160"/>
            <a:ext cx="33031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8346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libri" panose="020F0502020204030204" pitchFamily="34" charset="0"/>
              </a:rPr>
              <a:t>13-16 декабря 2017 года</a:t>
            </a:r>
            <a:endParaRPr lang="ru-RU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263"/>
            <a:ext cx="9144000" cy="63408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XIX Всемирный фестиваль молодёжи и студентов в г. Сочи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968552" cy="5069160"/>
          </a:xfrm>
        </p:spPr>
        <p:txBody>
          <a:bodyPr>
            <a:normAutofit fontScale="92500"/>
          </a:bodyPr>
          <a:lstStyle/>
          <a:p>
            <a:r>
              <a:rPr lang="ru-RU" dirty="0"/>
              <a:t>В форуме приняли активное участие 100 </a:t>
            </a:r>
            <a:r>
              <a:rPr lang="ru-RU" dirty="0" smtClean="0"/>
              <a:t>приднестровцев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Приднестровская делегация была впервые самостоятельно представлена на международном мероприятии подобного уровня</a:t>
            </a:r>
          </a:p>
          <a:p>
            <a:endParaRPr lang="ru-RU" dirty="0"/>
          </a:p>
          <a:p>
            <a:r>
              <a:rPr lang="ru-RU" dirty="0" smtClean="0"/>
              <a:t>Участие во всех мероприятиях под </a:t>
            </a:r>
            <a:r>
              <a:rPr lang="ru-RU" dirty="0"/>
              <a:t>флагом </a:t>
            </a:r>
            <a:r>
              <a:rPr lang="ru-RU" dirty="0" smtClean="0"/>
              <a:t>Приднестровья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C:\Users\MAL\Desktop\image-0-02-04-35a1c33505f8f026ea083302746e5330669ba894a8819f38f696eac580869e0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62" y="1340768"/>
            <a:ext cx="2699345" cy="18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L\Desktop\kollektivnoe_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62" y="3164247"/>
            <a:ext cx="3573438" cy="20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\Desktop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19116"/>
            <a:ext cx="3088344" cy="19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563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alibri" panose="020F0502020204030204" pitchFamily="34" charset="0"/>
              </a:rPr>
              <a:t>14 -</a:t>
            </a:r>
            <a:r>
              <a:rPr lang="ru-RU" i="1" dirty="0" smtClean="0">
                <a:latin typeface="Calibri" panose="020F0502020204030204" pitchFamily="34" charset="0"/>
              </a:rPr>
              <a:t>21 </a:t>
            </a:r>
            <a:r>
              <a:rPr lang="ru-RU" i="1" dirty="0">
                <a:latin typeface="Calibri" panose="020F0502020204030204" pitchFamily="34" charset="0"/>
              </a:rPr>
              <a:t>октября 2017 года</a:t>
            </a:r>
          </a:p>
        </p:txBody>
      </p:sp>
    </p:spTree>
    <p:extLst>
      <p:ext uri="{BB962C8B-B14F-4D97-AF65-F5344CB8AC3E}">
        <p14:creationId xmlns:p14="http://schemas.microsoft.com/office/powerpoint/2010/main" val="1112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4824536" cy="5141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Участие в круглом столе, посвященном </a:t>
            </a:r>
            <a:r>
              <a:rPr lang="ru-RU" dirty="0"/>
              <a:t>политико-правовым основам признания независимости </a:t>
            </a:r>
            <a:r>
              <a:rPr lang="ru-RU" dirty="0" smtClean="0"/>
              <a:t>Приднестровья</a:t>
            </a:r>
          </a:p>
          <a:p>
            <a:endParaRPr lang="ru-RU" dirty="0" smtClean="0"/>
          </a:p>
          <a:p>
            <a:r>
              <a:rPr lang="ru-RU" dirty="0" smtClean="0"/>
              <a:t>Встреча с </a:t>
            </a:r>
            <a:r>
              <a:rPr lang="ru-RU" dirty="0"/>
              <a:t>ректором МГУ Виктором </a:t>
            </a:r>
            <a:r>
              <a:rPr lang="ru-RU" dirty="0" err="1" smtClean="0"/>
              <a:t>Садовничим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Круглый стол «Приднестровье</a:t>
            </a:r>
            <a:r>
              <a:rPr lang="ru-RU" dirty="0"/>
              <a:t>: правовые </a:t>
            </a:r>
            <a:r>
              <a:rPr lang="ru-RU" dirty="0" smtClean="0"/>
              <a:t>основы независимости»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3038"/>
            <a:ext cx="9144000" cy="765279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Круглый стол </a:t>
            </a:r>
            <a:r>
              <a:rPr lang="ru-RU" sz="2600" dirty="0"/>
              <a:t>«Политико-правовые основы международного признания независимости Приднестровья»</a:t>
            </a:r>
          </a:p>
        </p:txBody>
      </p:sp>
      <p:pic>
        <p:nvPicPr>
          <p:cNvPr id="5122" name="Picture 2" descr="C:\Users\MAL\Desktop\049056048053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27" y="4415184"/>
            <a:ext cx="3396756" cy="22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L\Desktop\049056048054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02" y="1613942"/>
            <a:ext cx="33466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91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alibri" panose="020F0502020204030204" pitchFamily="34" charset="0"/>
              </a:rPr>
              <a:t>21 ноября 2017 года</a:t>
            </a:r>
            <a:endParaRPr lang="ru-RU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Текст 1"/>
          <p:cNvSpPr>
            <a:spLocks/>
          </p:cNvSpPr>
          <p:nvPr/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dirty="0">
                <a:latin typeface="Corbel" pitchFamily="34" charset="0"/>
              </a:rPr>
              <a:t>Международные организации:</a:t>
            </a: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r>
              <a:rPr lang="ru-RU" dirty="0">
                <a:latin typeface="Corbel" pitchFamily="34" charset="0"/>
              </a:rPr>
              <a:t>Иностранные государства и посольства:</a:t>
            </a: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endParaRPr lang="ru-RU" sz="1600" dirty="0">
              <a:latin typeface="Corbel" pitchFamily="34" charset="0"/>
            </a:endParaRPr>
          </a:p>
          <a:p>
            <a:pPr>
              <a:spcBef>
                <a:spcPct val="20000"/>
              </a:spcBef>
            </a:pPr>
            <a:r>
              <a:rPr lang="ru-RU" dirty="0">
                <a:latin typeface="Corbel" pitchFamily="34" charset="0"/>
              </a:rPr>
              <a:t>В адрес </a:t>
            </a:r>
            <a:r>
              <a:rPr lang="ru-RU" dirty="0">
                <a:latin typeface="Calibri" pitchFamily="34" charset="0"/>
              </a:rPr>
              <a:t>«5+2» - 152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latin typeface="Corbel" pitchFamily="34" charset="0"/>
              </a:rPr>
              <a:t>Всего: </a:t>
            </a:r>
            <a:r>
              <a:rPr lang="ru-RU" sz="2000" b="1" dirty="0">
                <a:latin typeface="Calibri" pitchFamily="34" charset="0"/>
              </a:rPr>
              <a:t>2170</a:t>
            </a:r>
            <a:r>
              <a:rPr lang="ru-RU" sz="2000" b="1" dirty="0">
                <a:latin typeface="Corbel" pitchFamily="34" charset="0"/>
              </a:rPr>
              <a:t> обращений</a:t>
            </a:r>
          </a:p>
        </p:txBody>
      </p:sp>
      <p:sp>
        <p:nvSpPr>
          <p:cNvPr id="3" name="Заголовок 2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3200" b="1" dirty="0">
                <a:latin typeface="Corbel" pitchFamily="34" charset="0"/>
              </a:rPr>
              <a:t>Обращения в адрес международных партнеров</a:t>
            </a:r>
            <a:endParaRPr lang="ru-RU" sz="3200" dirty="0">
              <a:latin typeface="Corbel" pitchFamily="34" charset="0"/>
            </a:endParaRPr>
          </a:p>
        </p:txBody>
      </p:sp>
      <p:graphicFrame>
        <p:nvGraphicFramePr>
          <p:cNvPr id="3998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16312"/>
              </p:ext>
            </p:extLst>
          </p:nvPr>
        </p:nvGraphicFramePr>
        <p:xfrm>
          <a:off x="611188" y="1800225"/>
          <a:ext cx="4330700" cy="1402080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Агентства ООН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ОБСЕ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Совет Европы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Другие МО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98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197491"/>
              </p:ext>
            </p:extLst>
          </p:nvPr>
        </p:nvGraphicFramePr>
        <p:xfrm>
          <a:off x="611188" y="3933825"/>
          <a:ext cx="4330700" cy="1668145"/>
        </p:xfrm>
        <a:graphic>
          <a:graphicData uri="http://schemas.openxmlformats.org/drawingml/2006/table">
            <a:tbl>
              <a:tblPr/>
              <a:tblGrid>
                <a:gridCol w="266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Россия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Украина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США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Другие страны (включая отдельные страны ЕС)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5050904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Международная научная конференция «Война и мир на Днестре: </a:t>
            </a:r>
            <a:br>
              <a:rPr lang="ru-RU" dirty="0" smtClean="0"/>
            </a:br>
            <a:r>
              <a:rPr lang="ru-RU" dirty="0" smtClean="0">
                <a:latin typeface="Calibri" panose="020F0502020204030204" pitchFamily="34" charset="0"/>
              </a:rPr>
              <a:t>25</a:t>
            </a:r>
            <a:r>
              <a:rPr lang="ru-RU" dirty="0" smtClean="0"/>
              <a:t> лет миротворческой операции в Приднестровье»</a:t>
            </a:r>
          </a:p>
          <a:p>
            <a:endParaRPr lang="ru-RU" dirty="0" smtClean="0"/>
          </a:p>
          <a:p>
            <a:r>
              <a:rPr lang="ru-RU" dirty="0" smtClean="0"/>
              <a:t>Международная онлайн-конференция «Миротворческая операция на Днестре: четверть века стабильности и безопасности»</a:t>
            </a:r>
          </a:p>
          <a:p>
            <a:endParaRPr lang="ru-RU" dirty="0" smtClean="0"/>
          </a:p>
          <a:p>
            <a:r>
              <a:rPr lang="ru-RU" dirty="0" smtClean="0"/>
              <a:t>Издание книги «Актуальные </a:t>
            </a:r>
            <a:r>
              <a:rPr lang="ru-RU" dirty="0"/>
              <a:t>аспекты безопасности: </a:t>
            </a:r>
            <a:r>
              <a:rPr lang="ru-RU" dirty="0" smtClean="0"/>
              <a:t>опыт </a:t>
            </a:r>
            <a:r>
              <a:rPr lang="ru-RU" dirty="0"/>
              <a:t>миротворчества на </a:t>
            </a:r>
            <a:r>
              <a:rPr lang="ru-RU" dirty="0" smtClean="0"/>
              <a:t>Днестре»</a:t>
            </a:r>
          </a:p>
          <a:p>
            <a:endParaRPr lang="ru-RU" dirty="0"/>
          </a:p>
          <a:p>
            <a:r>
              <a:rPr lang="ru-RU" dirty="0" smtClean="0"/>
              <a:t>Фотовыставка</a:t>
            </a:r>
            <a:r>
              <a:rPr lang="ru-RU" dirty="0"/>
              <a:t>, приуроченная к 25-летию миротворческой операции на Днестре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5906"/>
            <a:ext cx="9144000" cy="66575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orbel" panose="020B0503020204020204" pitchFamily="34" charset="0"/>
              </a:rPr>
              <a:t>25 лет миротворческой операции на Днестре</a:t>
            </a:r>
            <a:endParaRPr lang="ru-RU" sz="3200" dirty="0">
              <a:latin typeface="Corbel" panose="020B0503020204020204" pitchFamily="34" charset="0"/>
            </a:endParaRPr>
          </a:p>
        </p:txBody>
      </p:sp>
      <p:pic>
        <p:nvPicPr>
          <p:cNvPr id="8194" name="Picture 2" descr="C:\Users\MAL\Desktop\img9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10" y="1340768"/>
            <a:ext cx="2880320" cy="21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L\Desktop\img9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7658"/>
            <a:ext cx="3153863" cy="22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00049"/>
            <a:ext cx="913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alibri" panose="020F0502020204030204" pitchFamily="34" charset="0"/>
              </a:rPr>
              <a:t>21 </a:t>
            </a:r>
            <a:r>
              <a:rPr lang="ru-RU" i="1" dirty="0" smtClean="0">
                <a:latin typeface="Calibri" panose="020F0502020204030204" pitchFamily="34" charset="0"/>
              </a:rPr>
              <a:t>июля 2017 года</a:t>
            </a:r>
            <a:endParaRPr lang="ru-RU" i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72303"/>
            <a:ext cx="3194323" cy="22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2601" y="1574981"/>
            <a:ext cx="5544616" cy="50851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00" b="1" dirty="0" smtClean="0">
                <a:latin typeface="Calibri" panose="020F0502020204030204" pitchFamily="34" charset="0"/>
              </a:rPr>
              <a:t>25.01.2017</a:t>
            </a:r>
          </a:p>
          <a:p>
            <a:r>
              <a:rPr lang="ru-RU" sz="1900" dirty="0" smtClean="0"/>
              <a:t>Ратифицирование Договора </a:t>
            </a:r>
            <a:r>
              <a:rPr lang="ru-RU" sz="1900" dirty="0"/>
              <a:t>о дружбе, сотрудничестве и партнерстве между </a:t>
            </a:r>
            <a:r>
              <a:rPr lang="ru-RU" sz="1900" dirty="0" smtClean="0"/>
              <a:t>ПМР </a:t>
            </a:r>
            <a:r>
              <a:rPr lang="ru-RU" sz="1900" dirty="0"/>
              <a:t>и </a:t>
            </a:r>
            <a:r>
              <a:rPr lang="ru-RU" sz="1900" dirty="0" smtClean="0"/>
              <a:t>РЮО, </a:t>
            </a:r>
            <a:r>
              <a:rPr lang="ru-RU" sz="1900" dirty="0"/>
              <a:t>а также </a:t>
            </a:r>
            <a:r>
              <a:rPr lang="ru-RU" sz="1900" dirty="0" smtClean="0"/>
              <a:t>Соглашения </a:t>
            </a:r>
            <a:r>
              <a:rPr lang="ru-RU" sz="1900" dirty="0"/>
              <a:t>между </a:t>
            </a:r>
            <a:r>
              <a:rPr lang="ru-RU" sz="1900" dirty="0" smtClean="0"/>
              <a:t>ПМР и </a:t>
            </a:r>
            <a:r>
              <a:rPr lang="ru-RU" sz="1900" dirty="0"/>
              <a:t>Правительством </a:t>
            </a:r>
            <a:r>
              <a:rPr lang="ru-RU" sz="1900" dirty="0" smtClean="0"/>
              <a:t>РА о </a:t>
            </a:r>
            <a:r>
              <a:rPr lang="ru-RU" sz="1900" dirty="0"/>
              <a:t>взаимных безвизовых </a:t>
            </a:r>
            <a:r>
              <a:rPr lang="ru-RU" sz="1900" dirty="0" smtClean="0"/>
              <a:t>поездках.</a:t>
            </a:r>
          </a:p>
          <a:p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>
                <a:latin typeface="Calibri" panose="020F0502020204030204" pitchFamily="34" charset="0"/>
              </a:rPr>
              <a:t>29-30.06.2017 </a:t>
            </a:r>
          </a:p>
          <a:p>
            <a:r>
              <a:rPr lang="ru-RU" sz="1900" dirty="0" smtClean="0"/>
              <a:t>Состоялись встречи  главы МИД ПМР </a:t>
            </a:r>
            <a:br>
              <a:rPr lang="ru-RU" sz="1900" dirty="0" smtClean="0"/>
            </a:br>
            <a:r>
              <a:rPr lang="ru-RU" sz="1900" dirty="0" smtClean="0"/>
              <a:t>В.В. Игнатьева с главой МИД РА Д.В</a:t>
            </a:r>
            <a:r>
              <a:rPr lang="ru-RU" sz="1900" dirty="0"/>
              <a:t>. </a:t>
            </a:r>
            <a:r>
              <a:rPr lang="ru-RU" sz="1900" dirty="0" err="1" smtClean="0"/>
              <a:t>Кове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и </a:t>
            </a:r>
            <a:r>
              <a:rPr lang="ru-RU" sz="1900" dirty="0"/>
              <a:t>главой МИД </a:t>
            </a:r>
            <a:r>
              <a:rPr lang="ru-RU" sz="1900" dirty="0" smtClean="0"/>
              <a:t>НКР </a:t>
            </a:r>
            <a:r>
              <a:rPr lang="ru-RU" sz="1900" dirty="0"/>
              <a:t>К.А. </a:t>
            </a:r>
            <a:r>
              <a:rPr lang="ru-RU" sz="1900" dirty="0" err="1"/>
              <a:t>Мирзояном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>
                <a:latin typeface="Calibri" panose="020F0502020204030204" pitchFamily="34" charset="0"/>
              </a:rPr>
              <a:t>28.09-3.10.2017</a:t>
            </a:r>
          </a:p>
          <a:p>
            <a:r>
              <a:rPr lang="ru-RU" sz="1900" dirty="0" smtClean="0"/>
              <a:t>Визит делегации </a:t>
            </a:r>
            <a:r>
              <a:rPr lang="ru-RU" sz="1900" dirty="0"/>
              <a:t>Приднестровья во главе с Президентом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В.Н</a:t>
            </a:r>
            <a:r>
              <a:rPr lang="ru-RU" sz="1900" dirty="0"/>
              <a:t>. Красносельским в Абхазию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>
                <a:latin typeface="Calibri" panose="020F0502020204030204" pitchFamily="34" charset="0"/>
              </a:rPr>
              <a:t>29.09.2017</a:t>
            </a:r>
          </a:p>
          <a:p>
            <a:r>
              <a:rPr lang="ru-RU" sz="1900" dirty="0" smtClean="0"/>
              <a:t>Подписание Договора </a:t>
            </a:r>
            <a:r>
              <a:rPr lang="ru-RU" sz="1900" dirty="0"/>
              <a:t>о дружбе, сотрудничестве и партнерстве между </a:t>
            </a:r>
            <a:r>
              <a:rPr lang="ru-RU" sz="1900" dirty="0" smtClean="0"/>
              <a:t>РА </a:t>
            </a:r>
            <a:r>
              <a:rPr lang="ru-RU" sz="1900" dirty="0"/>
              <a:t>и </a:t>
            </a:r>
            <a:r>
              <a:rPr lang="ru-RU" sz="1900" dirty="0" smtClean="0"/>
              <a:t>ПМР, а также Соглашения </a:t>
            </a:r>
            <a:r>
              <a:rPr lang="ru-RU" sz="1900" dirty="0"/>
              <a:t>о торгово-экономическом, научно-техническом и культурном сотрудничестве между Государственной администрацией Дубоссарского района и города Дубоссары ПМР и Администрацией </a:t>
            </a:r>
            <a:r>
              <a:rPr lang="ru-RU" sz="1900" dirty="0" err="1"/>
              <a:t>Гудаутского</a:t>
            </a:r>
            <a:r>
              <a:rPr lang="ru-RU" sz="1900" dirty="0"/>
              <a:t> района </a:t>
            </a:r>
            <a:r>
              <a:rPr lang="ru-RU" sz="1900" dirty="0" smtClean="0"/>
              <a:t>РА</a:t>
            </a:r>
          </a:p>
          <a:p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>
                <a:latin typeface="Calibri" panose="020F0502020204030204" pitchFamily="34" charset="0"/>
              </a:rPr>
              <a:t>4.12.2017</a:t>
            </a:r>
          </a:p>
          <a:p>
            <a:r>
              <a:rPr lang="ru-RU" sz="1900" dirty="0" smtClean="0"/>
              <a:t>В </a:t>
            </a:r>
            <a:r>
              <a:rPr lang="ru-RU" sz="1900" dirty="0"/>
              <a:t>ходе встречи в </a:t>
            </a:r>
            <a:r>
              <a:rPr lang="ru-RU" sz="1900" dirty="0" smtClean="0"/>
              <a:t>Брюсселе было </a:t>
            </a:r>
            <a:r>
              <a:rPr lang="ru-RU" sz="1900" dirty="0"/>
              <a:t>подписано совместное коммюнике Министров иностранных дел Приднестровской Молдавской Республики и Республики Южная Осетия</a:t>
            </a:r>
          </a:p>
          <a:p>
            <a:endParaRPr lang="ru-RU" sz="1900" dirty="0" smtClean="0">
              <a:latin typeface="Calibri" panose="020F0502020204030204" pitchFamily="34" charset="0"/>
            </a:endParaRPr>
          </a:p>
          <a:p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8" y="332656"/>
            <a:ext cx="9144000" cy="737761"/>
          </a:xfrm>
        </p:spPr>
        <p:txBody>
          <a:bodyPr/>
          <a:lstStyle/>
          <a:p>
            <a:pPr algn="ctr"/>
            <a:r>
              <a:rPr lang="ru-RU" dirty="0" smtClean="0"/>
              <a:t>Сотрудничество со странами Кавказа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90802"/>
            <a:ext cx="2664296" cy="1606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56514"/>
            <a:ext cx="2541514" cy="1561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7" y="3922632"/>
            <a:ext cx="2816983" cy="1516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0" y="5253982"/>
            <a:ext cx="2604432" cy="16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22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Calibri"/>
              </a:rPr>
              <a:t>Встречи 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экспертных (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рабочих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групп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577539"/>
              </p:ext>
            </p:extLst>
          </p:nvPr>
        </p:nvGraphicFramePr>
        <p:xfrm>
          <a:off x="-1" y="1604962"/>
          <a:ext cx="9144001" cy="525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инятые файлы\Яков Чайкин\0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1" y="1418757"/>
            <a:ext cx="1621568" cy="24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инятые файлы\Яков Чайкин\00012-kop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15" y="2708920"/>
            <a:ext cx="178201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315"/>
            <a:ext cx="9144000" cy="693271"/>
          </a:xfrm>
        </p:spPr>
        <p:txBody>
          <a:bodyPr/>
          <a:lstStyle/>
          <a:p>
            <a:pPr algn="ctr"/>
            <a:r>
              <a:rPr lang="ru-RU" dirty="0" smtClean="0"/>
              <a:t>Издания МИД ПМР в 2017 году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63117" y="1653356"/>
            <a:ext cx="420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Актуальные аспекты безопасности: 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опыт </a:t>
            </a:r>
            <a:r>
              <a:rPr lang="ru-RU" dirty="0">
                <a:cs typeface="Arial" panose="020B0604020202020204" pitchFamily="34" charset="0"/>
              </a:rPr>
              <a:t>миротворчества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Днестре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2977" y="328498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Приднестровье: правовые 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основы </a:t>
            </a:r>
            <a:r>
              <a:rPr lang="ru-RU" dirty="0">
                <a:cs typeface="Arial" panose="020B0604020202020204" pitchFamily="34" charset="0"/>
              </a:rPr>
              <a:t>независимости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3117" y="5010862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Дипломатический вестник Приднестровья, №16, </a:t>
            </a:r>
            <a:r>
              <a:rPr lang="ru-RU" dirty="0" smtClean="0">
                <a:cs typeface="Arial" panose="020B0604020202020204" pitchFamily="34" charset="0"/>
              </a:rPr>
              <a:t>июнь </a:t>
            </a:r>
            <a:r>
              <a:rPr lang="ru-RU" dirty="0">
                <a:cs typeface="Arial" panose="020B0604020202020204" pitchFamily="34" charset="0"/>
              </a:rPr>
              <a:t>2017 г. Праздничный выпуск</a:t>
            </a:r>
          </a:p>
        </p:txBody>
      </p:sp>
      <p:pic>
        <p:nvPicPr>
          <p:cNvPr id="2050" name="Picture 2" descr="D:\Принятые файлы\Яков Чайкин\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99" y="4159319"/>
            <a:ext cx="1715923" cy="24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067864"/>
            <a:ext cx="5554960" cy="31613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порядок въезда и пребывания на территории ПМР;</a:t>
            </a:r>
          </a:p>
          <a:p>
            <a:r>
              <a:rPr lang="ru-RU" dirty="0" smtClean="0"/>
              <a:t>получение гражданства ПМР;</a:t>
            </a:r>
          </a:p>
          <a:p>
            <a:r>
              <a:rPr lang="ru-RU" dirty="0" smtClean="0"/>
              <a:t>получение гражданства Российской Федерации;</a:t>
            </a:r>
          </a:p>
          <a:p>
            <a:r>
              <a:rPr lang="ru-RU" dirty="0" smtClean="0"/>
              <a:t>оформление материнского капитала;</a:t>
            </a:r>
          </a:p>
          <a:p>
            <a:r>
              <a:rPr lang="ru-RU" dirty="0" smtClean="0"/>
              <a:t>принудительное документирование приднестровцев органами власти РМ;</a:t>
            </a:r>
          </a:p>
          <a:p>
            <a:r>
              <a:rPr lang="ru-RU" dirty="0" smtClean="0"/>
              <a:t>политически мотивированное уголовное преследование граждан ПМР;</a:t>
            </a:r>
          </a:p>
          <a:p>
            <a:r>
              <a:rPr lang="ru-RU" dirty="0" smtClean="0"/>
              <a:t>отказ Посольства </a:t>
            </a:r>
            <a:r>
              <a:rPr lang="ru-RU" dirty="0"/>
              <a:t>Украины принимать документы, выданные отделами ЗАГС </a:t>
            </a:r>
            <a:r>
              <a:rPr lang="ru-RU" dirty="0" smtClean="0"/>
              <a:t>ПМР.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1755"/>
            <a:ext cx="9144000" cy="6932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с обращениями граждан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>
                <a:latin typeface="Calibri" panose="020F0502020204030204" pitchFamily="34" charset="0"/>
              </a:rPr>
              <a:t>2017</a:t>
            </a:r>
            <a:r>
              <a:rPr lang="ru-RU" dirty="0"/>
              <a:t> году поступило </a:t>
            </a:r>
            <a:r>
              <a:rPr lang="ru-RU" b="1" dirty="0" smtClean="0">
                <a:solidFill>
                  <a:srgbClr val="D13A21"/>
                </a:solidFill>
                <a:latin typeface="Calibri" panose="020F0502020204030204" pitchFamily="34" charset="0"/>
              </a:rPr>
              <a:t>22</a:t>
            </a:r>
            <a:r>
              <a:rPr lang="en-GB" b="1" dirty="0" smtClean="0">
                <a:solidFill>
                  <a:srgbClr val="D13A21"/>
                </a:solidFill>
                <a:latin typeface="Calibri" panose="020F0502020204030204" pitchFamily="34" charset="0"/>
              </a:rPr>
              <a:t>4</a:t>
            </a:r>
            <a:r>
              <a:rPr lang="ru-RU" b="1" dirty="0" smtClean="0">
                <a:solidFill>
                  <a:srgbClr val="D13A21"/>
                </a:solidFill>
              </a:rPr>
              <a:t> </a:t>
            </a:r>
            <a:r>
              <a:rPr lang="ru-RU" b="1" dirty="0" smtClean="0">
                <a:solidFill>
                  <a:srgbClr val="D13A21"/>
                </a:solidFill>
              </a:rPr>
              <a:t>обращения </a:t>
            </a:r>
            <a:r>
              <a:rPr lang="ru-RU" b="1" dirty="0">
                <a:solidFill>
                  <a:srgbClr val="D13A21"/>
                </a:solidFill>
              </a:rPr>
              <a:t>граждан</a:t>
            </a:r>
            <a:r>
              <a:rPr lang="ru-RU" dirty="0"/>
              <a:t>, основные темы которых: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8720" y="5482911"/>
            <a:ext cx="5431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целях облегчения предоставления информации гражданам на официальном сайте МИД ПМР создан раздел с ответами на часто задаваемые вопросы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19102"/>
            <a:ext cx="2486025" cy="1190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03" y="2307895"/>
            <a:ext cx="2471514" cy="13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449152"/>
            <a:ext cx="4824536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заседании коллегии приняли участие министры иностранных дел Нагорного Карабаха Карен </a:t>
            </a:r>
            <a:r>
              <a:rPr lang="ru-RU" dirty="0" err="1"/>
              <a:t>Мирзоян</a:t>
            </a:r>
            <a:r>
              <a:rPr lang="ru-RU" dirty="0"/>
              <a:t> и Абхазии </a:t>
            </a:r>
            <a:r>
              <a:rPr lang="ru-RU" dirty="0" err="1"/>
              <a:t>Даур</a:t>
            </a:r>
            <a:r>
              <a:rPr lang="ru-RU" dirty="0"/>
              <a:t> </a:t>
            </a:r>
            <a:r>
              <a:rPr lang="ru-RU" dirty="0" err="1"/>
              <a:t>Кове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Снят документальный фильм об основных </a:t>
            </a:r>
            <a:r>
              <a:rPr lang="ru-RU" dirty="0"/>
              <a:t>этапах становления приднестровского внешнеполитического </a:t>
            </a:r>
            <a:r>
              <a:rPr lang="ru-RU" dirty="0" smtClean="0"/>
              <a:t>ведомства</a:t>
            </a:r>
          </a:p>
          <a:p>
            <a:endParaRPr lang="ru-RU" dirty="0"/>
          </a:p>
          <a:p>
            <a:r>
              <a:rPr lang="ru-RU" dirty="0" smtClean="0"/>
              <a:t>Подготовлена </a:t>
            </a:r>
            <a:r>
              <a:rPr lang="ru-RU" dirty="0"/>
              <a:t>фотовыставка </a:t>
            </a:r>
            <a:r>
              <a:rPr lang="ru-RU" dirty="0" smtClean="0"/>
              <a:t>      «</a:t>
            </a:r>
            <a:r>
              <a:rPr lang="ru-RU" dirty="0"/>
              <a:t>25 лет Министерству иностранных дел </a:t>
            </a:r>
            <a:r>
              <a:rPr lang="ru-RU" dirty="0" smtClean="0"/>
              <a:t>ПМР»</a:t>
            </a:r>
          </a:p>
          <a:p>
            <a:endParaRPr lang="ru-RU" dirty="0" smtClean="0"/>
          </a:p>
          <a:p>
            <a:r>
              <a:rPr lang="ru-RU" dirty="0" smtClean="0"/>
              <a:t>Вышел специальный </a:t>
            </a:r>
            <a:r>
              <a:rPr lang="ru-RU" dirty="0"/>
              <a:t>выпуск  </a:t>
            </a:r>
            <a:r>
              <a:rPr lang="ru-RU" dirty="0" smtClean="0"/>
              <a:t>Дипломатического вестника </a:t>
            </a:r>
            <a:r>
              <a:rPr lang="ru-RU" dirty="0"/>
              <a:t>Приднестровья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7287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25</a:t>
            </a:r>
            <a:r>
              <a:rPr lang="ru-RU" dirty="0" smtClean="0"/>
              <a:t>-летие МИД ПМР</a:t>
            </a:r>
            <a:endParaRPr lang="ru-RU" dirty="0"/>
          </a:p>
        </p:txBody>
      </p:sp>
      <p:pic>
        <p:nvPicPr>
          <p:cNvPr id="7171" name="Picture 3" descr="C:\Users\MAL\Desktop\057051054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76" y="1268760"/>
            <a:ext cx="2946240" cy="19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L\Desktop\057051055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31" y="2879980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AL\Desktop\057051056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57" y="4240088"/>
            <a:ext cx="3309324" cy="22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3740"/>
            <a:ext cx="9144000" cy="693271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Встречи политических представителей от ПМР и РМ</a:t>
            </a:r>
            <a:endParaRPr lang="ru-RU" sz="3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62162072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1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6115"/>
            <a:ext cx="9144000" cy="765279"/>
          </a:xfrm>
        </p:spPr>
        <p:txBody>
          <a:bodyPr/>
          <a:lstStyle/>
          <a:p>
            <a:pPr algn="ctr"/>
            <a:r>
              <a:rPr lang="ru-RU" dirty="0" smtClean="0"/>
              <a:t>Динамика переговорного процесса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01404"/>
              </p:ext>
            </p:extLst>
          </p:nvPr>
        </p:nvGraphicFramePr>
        <p:xfrm>
          <a:off x="0" y="1340768"/>
          <a:ext cx="9144000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3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477933"/>
            <a:ext cx="511256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03.11.2017</a:t>
            </a:r>
            <a:r>
              <a:rPr lang="ru-RU" sz="1600" b="1" dirty="0" smtClean="0"/>
              <a:t> </a:t>
            </a:r>
            <a:endParaRPr lang="ru-RU" sz="1600" b="1" dirty="0"/>
          </a:p>
          <a:p>
            <a:r>
              <a:rPr lang="ru-RU" sz="1600" dirty="0"/>
              <a:t>Протокольное решение «Об </a:t>
            </a:r>
            <a:r>
              <a:rPr lang="ru-RU" sz="1600" b="1" dirty="0">
                <a:solidFill>
                  <a:srgbClr val="D13A21"/>
                </a:solidFill>
              </a:rPr>
              <a:t>открытии моста </a:t>
            </a:r>
            <a:r>
              <a:rPr lang="ru-RU" sz="1600" dirty="0"/>
              <a:t>через реку Днестр в районе сёл </a:t>
            </a:r>
            <a:r>
              <a:rPr lang="ru-RU" sz="1600" b="1" dirty="0" err="1">
                <a:solidFill>
                  <a:srgbClr val="D13A21"/>
                </a:solidFill>
              </a:rPr>
              <a:t>Гура-Быкулуй</a:t>
            </a:r>
            <a:r>
              <a:rPr lang="ru-RU" sz="1600" b="1" dirty="0">
                <a:solidFill>
                  <a:srgbClr val="D13A21"/>
                </a:solidFill>
              </a:rPr>
              <a:t> и </a:t>
            </a:r>
            <a:r>
              <a:rPr lang="ru-RU" sz="1600" b="1" dirty="0" smtClean="0">
                <a:solidFill>
                  <a:srgbClr val="D13A21"/>
                </a:solidFill>
              </a:rPr>
              <a:t>Бычок</a:t>
            </a:r>
            <a:endParaRPr lang="ru-RU" sz="900" b="1" dirty="0" smtClean="0">
              <a:solidFill>
                <a:srgbClr val="D13A21"/>
              </a:solidFill>
            </a:endParaRPr>
          </a:p>
          <a:p>
            <a:endParaRPr lang="ru-RU" sz="900" b="1" dirty="0"/>
          </a:p>
          <a:p>
            <a:pPr marL="0" indent="0">
              <a:buNone/>
            </a:pPr>
            <a:r>
              <a:rPr lang="ru-RU" sz="1600" b="1" dirty="0">
                <a:latin typeface="Calibri" panose="020F0502020204030204" pitchFamily="34" charset="0"/>
              </a:rPr>
              <a:t>25.11.2017</a:t>
            </a:r>
          </a:p>
          <a:p>
            <a:r>
              <a:rPr lang="ru-RU" sz="1600" dirty="0"/>
              <a:t>Протокольное решение о </a:t>
            </a:r>
            <a:r>
              <a:rPr lang="ru-RU" sz="1600" b="1" dirty="0">
                <a:solidFill>
                  <a:srgbClr val="D13A21"/>
                </a:solidFill>
              </a:rPr>
              <a:t>проставлении </a:t>
            </a:r>
            <a:r>
              <a:rPr lang="ru-RU" sz="1600" b="1" dirty="0" err="1">
                <a:solidFill>
                  <a:srgbClr val="D13A21"/>
                </a:solidFill>
              </a:rPr>
              <a:t>апостиля</a:t>
            </a:r>
            <a:r>
              <a:rPr lang="ru-RU" sz="1600" b="1" dirty="0">
                <a:solidFill>
                  <a:srgbClr val="D13A21"/>
                </a:solidFill>
              </a:rPr>
              <a:t> </a:t>
            </a:r>
            <a:r>
              <a:rPr lang="ru-RU" sz="1600" dirty="0"/>
              <a:t>на документах об образовании, выдаваемых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Приднестровье;</a:t>
            </a:r>
          </a:p>
          <a:p>
            <a:r>
              <a:rPr lang="ru-RU" sz="1600" dirty="0"/>
              <a:t>Протокольное решение о мерах по организации взаимодействия в области </a:t>
            </a:r>
            <a:r>
              <a:rPr lang="ru-RU" sz="1600" b="1" dirty="0">
                <a:solidFill>
                  <a:srgbClr val="D13A21"/>
                </a:solidFill>
              </a:rPr>
              <a:t>телекоммуникаций </a:t>
            </a:r>
            <a:r>
              <a:rPr lang="ru-RU" sz="1600" b="1" dirty="0" smtClean="0">
                <a:solidFill>
                  <a:srgbClr val="D13A21"/>
                </a:solidFill>
              </a:rPr>
              <a:t/>
            </a:r>
            <a:br>
              <a:rPr lang="ru-RU" sz="1600" b="1" dirty="0" smtClean="0">
                <a:solidFill>
                  <a:srgbClr val="D13A21"/>
                </a:solidFill>
              </a:rPr>
            </a:br>
            <a:r>
              <a:rPr lang="ru-RU" sz="1600" b="1" dirty="0" smtClean="0">
                <a:solidFill>
                  <a:srgbClr val="D13A21"/>
                </a:solidFill>
              </a:rPr>
              <a:t>и </a:t>
            </a:r>
            <a:r>
              <a:rPr lang="ru-RU" sz="1600" b="1" dirty="0">
                <a:solidFill>
                  <a:srgbClr val="D13A21"/>
                </a:solidFill>
              </a:rPr>
              <a:t>электросвязи</a:t>
            </a:r>
            <a:r>
              <a:rPr lang="ru-RU" sz="1600" dirty="0"/>
              <a:t>;</a:t>
            </a:r>
          </a:p>
          <a:p>
            <a:r>
              <a:rPr lang="ru-RU" sz="1600" dirty="0"/>
              <a:t>Протокольное решение о некоторых мерах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урегулированию вопросов, связанных с реализацией «Механизма </a:t>
            </a:r>
            <a:r>
              <a:rPr lang="ru-RU" sz="1500" dirty="0" smtClean="0">
                <a:latin typeface="Calibri" pitchFamily="34" charset="0"/>
              </a:rPr>
              <a:t>2006</a:t>
            </a:r>
            <a:r>
              <a:rPr lang="ru-RU" sz="1600" dirty="0" smtClean="0"/>
              <a:t> </a:t>
            </a:r>
            <a:r>
              <a:rPr lang="ru-RU" sz="1600" dirty="0"/>
              <a:t>года» об </a:t>
            </a:r>
            <a:r>
              <a:rPr lang="ru-RU" sz="1600" b="1" dirty="0">
                <a:solidFill>
                  <a:schemeClr val="accent2"/>
                </a:solidFill>
              </a:rPr>
              <a:t>использовании сельхозугодий</a:t>
            </a:r>
            <a:r>
              <a:rPr lang="ru-RU" sz="1600" dirty="0"/>
              <a:t>, расположенных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 err="1"/>
              <a:t>Дубоссарском</a:t>
            </a:r>
            <a:r>
              <a:rPr lang="ru-RU" sz="1600" dirty="0"/>
              <a:t> районе за автотрассой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Тирасполь-Каменка</a:t>
            </a:r>
            <a:r>
              <a:rPr lang="ru-RU" sz="1600" dirty="0"/>
              <a:t>; </a:t>
            </a:r>
          </a:p>
          <a:p>
            <a:r>
              <a:rPr lang="ru-RU" sz="1600" dirty="0"/>
              <a:t>Протокольное решение об обеспечении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D13A21"/>
                </a:solidFill>
              </a:rPr>
              <a:t>функционирования молдавских школ с преподаванием на основе латинской графики</a:t>
            </a:r>
            <a:r>
              <a:rPr lang="ru-RU" sz="1600" dirty="0" smtClean="0">
                <a:solidFill>
                  <a:srgbClr val="D13A21"/>
                </a:solidFill>
              </a:rPr>
              <a:t>.</a:t>
            </a:r>
          </a:p>
          <a:p>
            <a:endParaRPr lang="ru-RU" sz="9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Calibri" panose="020F0502020204030204" pitchFamily="34" charset="0"/>
              </a:rPr>
              <a:t>27-28.11.2017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«Венский» </a:t>
            </a:r>
            <a:r>
              <a:rPr lang="ru-RU" sz="1600" b="1" dirty="0" smtClean="0">
                <a:solidFill>
                  <a:schemeClr val="tx1"/>
                </a:solidFill>
              </a:rPr>
              <a:t>Протокол</a:t>
            </a:r>
          </a:p>
          <a:p>
            <a:endParaRPr lang="ru-RU" sz="900" b="1" dirty="0" smtClean="0"/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29.12.2017</a:t>
            </a:r>
            <a:endParaRPr lang="ru-RU" sz="1600" b="1" dirty="0">
              <a:latin typeface="Calibri" panose="020F0502020204030204" pitchFamily="34" charset="0"/>
            </a:endParaRPr>
          </a:p>
          <a:p>
            <a:r>
              <a:rPr lang="ru-RU" sz="1600" dirty="0" smtClean="0"/>
              <a:t>Дополнительный протокол к </a:t>
            </a:r>
            <a:r>
              <a:rPr lang="ru-RU" sz="1600" dirty="0"/>
              <a:t>Протокольному </a:t>
            </a:r>
            <a:r>
              <a:rPr lang="ru-RU" sz="1600" dirty="0" smtClean="0"/>
              <a:t>решению </a:t>
            </a:r>
            <a:r>
              <a:rPr lang="ru-RU" sz="1600" dirty="0"/>
              <a:t>«О принципах </a:t>
            </a:r>
            <a:r>
              <a:rPr lang="ru-RU" sz="1600" b="1" dirty="0">
                <a:solidFill>
                  <a:srgbClr val="D13A21"/>
                </a:solidFill>
              </a:rPr>
              <a:t>возобновления </a:t>
            </a:r>
            <a:r>
              <a:rPr lang="ru-RU" sz="1600" dirty="0"/>
              <a:t>полноценного грузового </a:t>
            </a:r>
            <a:r>
              <a:rPr lang="ru-RU" sz="1600" b="1" dirty="0">
                <a:solidFill>
                  <a:srgbClr val="D13A21"/>
                </a:solidFill>
              </a:rPr>
              <a:t>железнодорожного сообщения </a:t>
            </a:r>
            <a:r>
              <a:rPr lang="ru-RU" sz="1600" dirty="0"/>
              <a:t>через территорию Приднестровья» от 30 марта 2012 года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</p:spPr>
        <p:txBody>
          <a:bodyPr/>
          <a:lstStyle/>
          <a:p>
            <a:pPr algn="ctr"/>
            <a:r>
              <a:rPr lang="ru-RU" dirty="0"/>
              <a:t>Достигнутые договоренности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60" y="1151283"/>
            <a:ext cx="3220205" cy="2146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77" y="3102868"/>
            <a:ext cx="3231658" cy="2002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56" y="4826074"/>
            <a:ext cx="332119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5277919"/>
              </p:ext>
            </p:extLst>
          </p:nvPr>
        </p:nvGraphicFramePr>
        <p:xfrm>
          <a:off x="295247" y="1844824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6008" y="407707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1992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912" y="50851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1992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294" y="322139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1995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4729" y="258039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2003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9647" y="218028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2006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68344" y="2204864"/>
            <a:ext cx="1331640" cy="129614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2017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0" y="445190"/>
            <a:ext cx="9144000" cy="5492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Прорывные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888046"/>
              </p:ext>
            </p:extLst>
          </p:nvPr>
        </p:nvGraphicFramePr>
        <p:xfrm>
          <a:off x="0" y="1340768"/>
          <a:ext cx="9143999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359465"/>
            <a:ext cx="9144000" cy="6212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8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75455"/>
            <a:ext cx="9217024" cy="75890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99392"/>
            <a:ext cx="3635896" cy="1999975"/>
          </a:xfrm>
          <a:prstGeom prst="rect">
            <a:avLst/>
          </a:prstGeom>
          <a:ln w="19050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372200" y="2204864"/>
            <a:ext cx="648072" cy="16561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372200" y="3356992"/>
            <a:ext cx="144016" cy="5040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64188" y="3032956"/>
            <a:ext cx="108012" cy="82809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40152" y="2348880"/>
            <a:ext cx="432048" cy="15121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80112" y="3284984"/>
            <a:ext cx="792088" cy="5760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04048" y="3573016"/>
            <a:ext cx="1368152" cy="2880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4008" y="3119054"/>
            <a:ext cx="1728192" cy="7419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04048" y="3861048"/>
            <a:ext cx="131414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962757" y="3861048"/>
            <a:ext cx="1409443" cy="7200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067944" y="3861048"/>
            <a:ext cx="2304256" cy="720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07321" y="3119054"/>
            <a:ext cx="2764879" cy="7419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72200" y="3861048"/>
            <a:ext cx="0" cy="10081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72200" y="3861048"/>
            <a:ext cx="2232248" cy="27363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004048" y="2348880"/>
            <a:ext cx="1368152" cy="15121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372200" y="3861048"/>
            <a:ext cx="1008112" cy="52205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6372200" y="3861048"/>
            <a:ext cx="1368152" cy="6480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372200" y="3861048"/>
            <a:ext cx="1584176" cy="93610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3960440" cy="4997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Состоялись официальные встречи с </a:t>
            </a:r>
            <a:r>
              <a:rPr lang="ru-RU" b="1" dirty="0" smtClean="0">
                <a:solidFill>
                  <a:srgbClr val="D13A21"/>
                </a:solidFill>
                <a:latin typeface="Calibri" panose="020F0502020204030204" pitchFamily="34" charset="0"/>
              </a:rPr>
              <a:t>17-ю</a:t>
            </a:r>
            <a:r>
              <a:rPr lang="ru-RU" b="1" dirty="0" smtClean="0">
                <a:solidFill>
                  <a:srgbClr val="D13A21"/>
                </a:solidFill>
              </a:rPr>
              <a:t> </a:t>
            </a:r>
            <a:r>
              <a:rPr lang="ru-RU" dirty="0" smtClean="0"/>
              <a:t>международными организациями </a:t>
            </a:r>
          </a:p>
          <a:p>
            <a:r>
              <a:rPr lang="ru-RU" dirty="0" smtClean="0"/>
              <a:t>Проведено 86 встреч, среди которых </a:t>
            </a:r>
            <a:r>
              <a:rPr lang="ru-RU" b="1" dirty="0" smtClean="0">
                <a:solidFill>
                  <a:srgbClr val="D13A21"/>
                </a:solidFill>
                <a:latin typeface="Calibri" panose="020F0502020204030204" pitchFamily="34" charset="0"/>
              </a:rPr>
              <a:t>41</a:t>
            </a:r>
            <a:r>
              <a:rPr lang="ru-RU" b="1" dirty="0" smtClean="0">
                <a:solidFill>
                  <a:srgbClr val="D13A21"/>
                </a:solidFill>
              </a:rPr>
              <a:t> встреча </a:t>
            </a:r>
            <a:br>
              <a:rPr lang="ru-RU" b="1" dirty="0" smtClean="0">
                <a:solidFill>
                  <a:srgbClr val="D13A21"/>
                </a:solidFill>
              </a:rPr>
            </a:br>
            <a:r>
              <a:rPr lang="ru-RU" b="1" dirty="0" smtClean="0">
                <a:solidFill>
                  <a:srgbClr val="D13A21"/>
                </a:solidFill>
              </a:rPr>
              <a:t>с агентствами ООН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Реализованы гуманитарно-технические </a:t>
            </a:r>
            <a:r>
              <a:rPr lang="ru-RU" b="1" dirty="0" smtClean="0">
                <a:solidFill>
                  <a:srgbClr val="D13A21"/>
                </a:solidFill>
              </a:rPr>
              <a:t>проекты на сумму </a:t>
            </a:r>
            <a:r>
              <a:rPr lang="ru-RU" b="1" dirty="0" smtClean="0">
                <a:solidFill>
                  <a:srgbClr val="D13A21"/>
                </a:solidFill>
                <a:latin typeface="Calibri" panose="020F0502020204030204" pitchFamily="34" charset="0"/>
              </a:rPr>
              <a:t>10,6</a:t>
            </a:r>
            <a:r>
              <a:rPr lang="ru-RU" b="1" dirty="0" smtClean="0">
                <a:solidFill>
                  <a:srgbClr val="D13A21"/>
                </a:solidFill>
              </a:rPr>
              <a:t> млн. долл. США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37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с международными организациями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330207"/>
              </p:ext>
            </p:extLst>
          </p:nvPr>
        </p:nvGraphicFramePr>
        <p:xfrm>
          <a:off x="3995936" y="1844824"/>
          <a:ext cx="4405313" cy="401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30063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TP102030063_template</Template>
  <TotalTime>0</TotalTime>
  <Words>653</Words>
  <Application>Microsoft Office PowerPoint</Application>
  <PresentationFormat>Экран (4:3)</PresentationFormat>
  <Paragraphs>187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MS PGothic</vt:lpstr>
      <vt:lpstr>Arial</vt:lpstr>
      <vt:lpstr>Calibri</vt:lpstr>
      <vt:lpstr>Corbel</vt:lpstr>
      <vt:lpstr>TP102030063_template</vt:lpstr>
      <vt:lpstr>Презентация PowerPoint</vt:lpstr>
      <vt:lpstr>Презентация PowerPoint</vt:lpstr>
      <vt:lpstr>Встречи политических представителей от ПМР и РМ</vt:lpstr>
      <vt:lpstr>Динамика переговорного процесса</vt:lpstr>
      <vt:lpstr>Достигнутые договоренности </vt:lpstr>
      <vt:lpstr>Прорывные решения</vt:lpstr>
      <vt:lpstr>Встречи</vt:lpstr>
      <vt:lpstr>Презентация PowerPoint</vt:lpstr>
      <vt:lpstr>Работа с международными организациями</vt:lpstr>
      <vt:lpstr>Международная гуманитарно-техническая  помощь Приднестровью</vt:lpstr>
      <vt:lpstr>Визит в Великобританию</vt:lpstr>
      <vt:lpstr>Визит в Израиль</vt:lpstr>
      <vt:lpstr>Визит в Бельгию</vt:lpstr>
      <vt:lpstr>Визит в Итальянскую Республику</vt:lpstr>
      <vt:lpstr>XIX Всемирный фестиваль молодёжи и студентов в г. Сочи</vt:lpstr>
      <vt:lpstr>Круглый стол «Политико-правовые основы международного признания независимости Приднестровья»</vt:lpstr>
      <vt:lpstr>Презентация PowerPoint</vt:lpstr>
      <vt:lpstr>25 лет миротворческой операции на Днестре</vt:lpstr>
      <vt:lpstr>Сотрудничество со странами Кавказа</vt:lpstr>
      <vt:lpstr>Издания МИД ПМР в 2017 году</vt:lpstr>
      <vt:lpstr>Работа с обращениями граждан</vt:lpstr>
      <vt:lpstr>25-летие МИД ПМР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2014-05-31T09:07:24Z</dcterms:created>
  <dcterms:modified xsi:type="dcterms:W3CDTF">2018-02-09T08:01:19Z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